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75" r:id="rId2"/>
    <p:sldId id="299" r:id="rId3"/>
    <p:sldId id="298" r:id="rId4"/>
    <p:sldId id="345" r:id="rId5"/>
    <p:sldId id="344" r:id="rId6"/>
    <p:sldId id="300" r:id="rId7"/>
    <p:sldId id="346" r:id="rId8"/>
    <p:sldId id="305" r:id="rId9"/>
    <p:sldId id="306" r:id="rId10"/>
    <p:sldId id="307" r:id="rId11"/>
    <p:sldId id="319" r:id="rId12"/>
    <p:sldId id="312" r:id="rId13"/>
    <p:sldId id="297" r:id="rId14"/>
    <p:sldId id="347" r:id="rId15"/>
    <p:sldId id="332" r:id="rId16"/>
    <p:sldId id="301" r:id="rId17"/>
    <p:sldId id="326" r:id="rId18"/>
    <p:sldId id="337" r:id="rId19"/>
    <p:sldId id="303" r:id="rId20"/>
    <p:sldId id="335" r:id="rId21"/>
    <p:sldId id="311" r:id="rId22"/>
    <p:sldId id="310" r:id="rId23"/>
    <p:sldId id="331" r:id="rId24"/>
    <p:sldId id="351" r:id="rId25"/>
    <p:sldId id="352" r:id="rId26"/>
    <p:sldId id="349" r:id="rId27"/>
    <p:sldId id="350" r:id="rId28"/>
    <p:sldId id="353" r:id="rId29"/>
    <p:sldId id="348" r:id="rId30"/>
    <p:sldId id="28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A59"/>
    <a:srgbClr val="052547"/>
    <a:srgbClr val="50667E"/>
    <a:srgbClr val="BF5955"/>
    <a:srgbClr val="A80000"/>
    <a:srgbClr val="003399"/>
    <a:srgbClr val="FEFFFE"/>
    <a:srgbClr val="E83E33"/>
    <a:srgbClr val="F2F2F2"/>
    <a:srgbClr val="0025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82" d="100"/>
          <a:sy n="82" d="100"/>
        </p:scale>
        <p:origin x="130" y="46"/>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General</c:formatCode>
                <c:ptCount val="11"/>
                <c:pt idx="0">
                  <c:v>400</c:v>
                </c:pt>
                <c:pt idx="1">
                  <c:v>1000</c:v>
                </c:pt>
                <c:pt idx="2">
                  <c:v>3200</c:v>
                </c:pt>
                <c:pt idx="3">
                  <c:v>14000</c:v>
                </c:pt>
                <c:pt idx="4">
                  <c:v>42000</c:v>
                </c:pt>
                <c:pt idx="5">
                  <c:v>80000</c:v>
                </c:pt>
                <c:pt idx="6">
                  <c:v>120000</c:v>
                </c:pt>
                <c:pt idx="7">
                  <c:v>175000</c:v>
                </c:pt>
                <c:pt idx="8">
                  <c:v>325000</c:v>
                </c:pt>
                <c:pt idx="9">
                  <c:v>491000</c:v>
                </c:pt>
                <c:pt idx="10">
                  <c:v>550000</c:v>
                </c:pt>
              </c:numCache>
            </c:numRef>
          </c:val>
          <c:extLst>
            <c:ext xmlns:c16="http://schemas.microsoft.com/office/drawing/2014/chart" uri="{C3380CC4-5D6E-409C-BE32-E72D297353CC}">
              <c16:uniqueId val="{00000000-6AEF-0D43-91DB-E3627B819AD7}"/>
            </c:ext>
          </c:extLst>
        </c:ser>
        <c:dLbls>
          <c:showLegendKey val="0"/>
          <c:showVal val="0"/>
          <c:showCatName val="0"/>
          <c:showSerName val="0"/>
          <c:showPercent val="0"/>
          <c:showBubbleSize val="0"/>
        </c:dLbls>
        <c:gapWidth val="315"/>
        <c:overlap val="-40"/>
        <c:axId val="222913536"/>
        <c:axId val="159063360"/>
      </c:barChart>
      <c:catAx>
        <c:axId val="22291353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75000"/>
                  </a:schemeClr>
                </a:solidFill>
                <a:latin typeface="Alibaba PuHuiTi" pitchFamily="18" charset="-122"/>
                <a:ea typeface="Alibaba PuHuiTi" pitchFamily="18" charset="-122"/>
                <a:cs typeface="Alibaba PuHuiTi" pitchFamily="18" charset="-122"/>
              </a:defRPr>
            </a:pPr>
            <a:endParaRPr lang="zh-CN"/>
          </a:p>
        </c:txPr>
        <c:crossAx val="159063360"/>
        <c:crosses val="autoZero"/>
        <c:auto val="1"/>
        <c:lblAlgn val="ctr"/>
        <c:lblOffset val="100"/>
        <c:noMultiLvlLbl val="0"/>
      </c:catAx>
      <c:valAx>
        <c:axId val="15906336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Alibaba PuHuiTi" pitchFamily="18" charset="-122"/>
                <a:ea typeface="Alibaba PuHuiTi" pitchFamily="18" charset="-122"/>
                <a:cs typeface="Alibaba PuHuiTi" pitchFamily="18" charset="-122"/>
              </a:defRPr>
            </a:pPr>
            <a:endParaRPr lang="zh-CN"/>
          </a:p>
        </c:txPr>
        <c:crossAx val="222913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latin typeface="Alibaba PuHuiTi" pitchFamily="18" charset="-122"/>
          <a:ea typeface="Alibaba PuHuiTi" pitchFamily="18" charset="-122"/>
          <a:cs typeface="Alibaba PuHuiTi" pitchFamily="18"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2021/9/13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从不同层次设计教学内容，华为教学模块：基础型、补充型、提高型</a:t>
            </a:r>
            <a:endParaRPr lang="en-US" altLang="zh-CN" dirty="0"/>
          </a:p>
        </p:txBody>
      </p:sp>
      <p:sp>
        <p:nvSpPr>
          <p:cNvPr id="4" name="灯片编号占位符 3"/>
          <p:cNvSpPr>
            <a:spLocks noGrp="1"/>
          </p:cNvSpPr>
          <p:nvPr>
            <p:ph type="sldNum" sz="quarter" idx="5"/>
          </p:nvPr>
        </p:nvSpPr>
        <p:spPr/>
        <p:txBody>
          <a:bodyPr/>
          <a:lstStyle/>
          <a:p>
            <a:fld id="{28FD238A-32CE-EE40-BB24-BC138C77AEDC}" type="slidenum">
              <a:rPr kumimoji="1" lang="zh-CN" altLang="en-US" smtClean="0"/>
              <a:t>16</a:t>
            </a:fld>
            <a:endParaRPr kumimoji="1" lang="zh-CN" altLang="en-US"/>
          </a:p>
        </p:txBody>
      </p:sp>
    </p:spTree>
    <p:extLst>
      <p:ext uri="{BB962C8B-B14F-4D97-AF65-F5344CB8AC3E}">
        <p14:creationId xmlns:p14="http://schemas.microsoft.com/office/powerpoint/2010/main" val="155620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FD238A-32CE-EE40-BB24-BC138C77AEDC}" type="slidenum">
              <a:rPr kumimoji="1" lang="zh-CN" altLang="en-US" smtClean="0"/>
              <a:t>21</a:t>
            </a:fld>
            <a:endParaRPr kumimoji="1" lang="zh-CN" altLang="en-US"/>
          </a:p>
        </p:txBody>
      </p:sp>
    </p:spTree>
    <p:extLst>
      <p:ext uri="{BB962C8B-B14F-4D97-AF65-F5344CB8AC3E}">
        <p14:creationId xmlns:p14="http://schemas.microsoft.com/office/powerpoint/2010/main" val="275064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96633"/>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834420"/>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277401"/>
            <a:ext cx="10552540" cy="549274"/>
          </a:xfrm>
        </p:spPr>
        <p:txBody>
          <a:bodyPr>
            <a:normAutofit/>
          </a:bodyPr>
          <a:lstStyle>
            <a:lvl1pPr>
              <a:defRPr sz="24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3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33"/>
          <p:cNvSpPr>
            <a:spLocks noGrp="1" noChangeArrowheads="1"/>
          </p:cNvSpPr>
          <p:nvPr>
            <p:ph type="sldNum" sz="quarter" idx="12"/>
          </p:nvPr>
        </p:nvSpPr>
        <p:spPr>
          <a:ln/>
        </p:spPr>
        <p:txBody>
          <a:bodyPr/>
          <a:lstStyle>
            <a:lvl1pPr>
              <a:defRPr/>
            </a:lvl1pPr>
          </a:lstStyle>
          <a:p>
            <a:pPr>
              <a:defRPr/>
            </a:pPr>
            <a:fld id="{29417045-9D0F-4EC2-BD83-233674D32D66}" type="slidenum">
              <a:rPr lang="zh-CN" altLang="en-US"/>
              <a:pPr>
                <a:defRPr/>
              </a:pPr>
              <a:t>‹#›</a:t>
            </a:fld>
            <a:endParaRPr lang="en-US" altLang="zh-CN"/>
          </a:p>
        </p:txBody>
      </p:sp>
    </p:spTree>
    <p:extLst>
      <p:ext uri="{BB962C8B-B14F-4D97-AF65-F5344CB8AC3E}">
        <p14:creationId xmlns:p14="http://schemas.microsoft.com/office/powerpoint/2010/main" val="1984460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900275"/>
            <a:ext cx="11567656" cy="5574267"/>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8782" y="792952"/>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8786" y="235933"/>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2021/9/13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2021/9/13</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6"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pengauss.org/zh/" TargetMode="Externa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hyperlink" Target="https://www.os-book.com/OS9/"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hyperlink" Target="https://mp.weixin.qq.com/s?__biz=MzA5NDIzNzY1OQ==&amp;mid=2735614370&amp;idx=1&amp;sn=d30db5978ce269d8e54c264df1acf07e&amp;chksm=b6ab2f1681dca600f59c7ab022883f6f746ef9330dd1a7deb848fb3fb69e8ef59a0367128cd4&amp;mpshare=1&amp;scene=1&amp;srcid=&amp;sharer_sharetime=1567922596836&amp;sharer_shareid=a24efd57667d3b6104ce122e1fd26f66&amp;key=dbccd66df1a865f2998db4bce9fc5a6670097c3557b8a39e9a38d39a47b244e0fd09707147fd7a584a8799d2957444c2468f957d334f23894ae48bdd55fdf2e011cff5aa6b268af7871838d4f2b1990b&amp;ascene=1&amp;uin=Nzg5MTIyODAz&amp;devicetype=Windows+10&amp;version=62060833&amp;lang=zh_CN&amp;pass_ticket=WO7Iw9OVap8DQNEHQr/9Ez8mcS5q7QthGr5xnaVve8Z5f/tgO91gm4hk5Tzot9zs&amp;winzoom=1##" TargetMode="External"/><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184054" y="1933179"/>
            <a:ext cx="6689770" cy="1319974"/>
          </a:xfrm>
        </p:spPr>
        <p:txBody>
          <a:bodyPr>
            <a:normAutofit fontScale="92500"/>
          </a:bodyPr>
          <a:lstStyle/>
          <a:p>
            <a:r>
              <a:rPr kumimoji="1" lang="en-US" altLang="zh-CN" b="1" dirty="0">
                <a:solidFill>
                  <a:srgbClr val="FFC000"/>
                </a:solidFill>
                <a:effectLst>
                  <a:outerShdw blurRad="50800" dist="38100" dir="5400000" algn="t" rotWithShape="0">
                    <a:prstClr val="black">
                      <a:alpha val="40000"/>
                    </a:prstClr>
                  </a:outerShdw>
                </a:effectLst>
              </a:rPr>
              <a:t>Database System Principles</a:t>
            </a:r>
          </a:p>
          <a:p>
            <a:r>
              <a:rPr kumimoji="1" lang="en-US" altLang="zh-CN" b="1" dirty="0">
                <a:solidFill>
                  <a:srgbClr val="FFC000"/>
                </a:solidFill>
                <a:effectLst>
                  <a:outerShdw blurRad="50800" dist="38100" dir="5400000" algn="t" rotWithShape="0">
                    <a:prstClr val="black">
                      <a:alpha val="40000"/>
                    </a:prstClr>
                  </a:outerShdw>
                </a:effectLst>
              </a:rPr>
              <a:t>— Introduction</a:t>
            </a:r>
            <a:endParaRPr kumimoji="1" lang="zh-CN" altLang="en-US"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537600"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9</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Examples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17" name="TextBox 1"/>
          <p:cNvSpPr txBox="1">
            <a:spLocks noChangeArrowheads="1"/>
          </p:cNvSpPr>
          <p:nvPr/>
        </p:nvSpPr>
        <p:spPr bwMode="auto">
          <a:xfrm>
            <a:off x="359508" y="1071695"/>
            <a:ext cx="4737425" cy="1015663"/>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000" dirty="0">
                <a:solidFill>
                  <a:schemeClr val="tx1">
                    <a:lumMod val="75000"/>
                  </a:schemeClr>
                </a:solidFill>
                <a:latin typeface="+mj-ea"/>
                <a:ea typeface="+mj-ea"/>
              </a:rPr>
              <a:t>CSDN</a:t>
            </a:r>
            <a:r>
              <a:rPr lang="zh-CN" altLang="en-US" sz="2000" dirty="0">
                <a:solidFill>
                  <a:schemeClr val="tx1">
                    <a:lumMod val="75000"/>
                  </a:schemeClr>
                </a:solidFill>
                <a:latin typeface="+mj-ea"/>
                <a:ea typeface="+mj-ea"/>
              </a:rPr>
              <a:t>知乎：</a:t>
            </a:r>
            <a:endParaRPr lang="en-US" altLang="zh-CN" sz="2000" dirty="0">
              <a:solidFill>
                <a:schemeClr val="tx1">
                  <a:lumMod val="75000"/>
                </a:schemeClr>
              </a:solidFill>
              <a:latin typeface="+mj-ea"/>
              <a:ea typeface="+mj-ea"/>
            </a:endParaRPr>
          </a:p>
          <a:p>
            <a:pPr eaLnBrk="1" hangingPunct="1">
              <a:defRPr/>
            </a:pPr>
            <a:r>
              <a:rPr lang="zh-CN" altLang="en-US" sz="2000" dirty="0">
                <a:solidFill>
                  <a:schemeClr val="tx1">
                    <a:lumMod val="75000"/>
                  </a:schemeClr>
                </a:solidFill>
                <a:latin typeface="+mj-ea"/>
                <a:ea typeface="+mj-ea"/>
              </a:rPr>
              <a:t>淘宝</a:t>
            </a:r>
            <a:r>
              <a:rPr lang="en-US" altLang="zh-CN" sz="2000" dirty="0">
                <a:solidFill>
                  <a:schemeClr val="tx1">
                    <a:lumMod val="75000"/>
                  </a:schemeClr>
                </a:solidFill>
                <a:latin typeface="+mj-ea"/>
                <a:ea typeface="+mj-ea"/>
              </a:rPr>
              <a:t>/</a:t>
            </a:r>
            <a:r>
              <a:rPr lang="zh-CN" altLang="en-US" sz="2000" dirty="0">
                <a:solidFill>
                  <a:schemeClr val="tx1">
                    <a:lumMod val="75000"/>
                  </a:schemeClr>
                </a:solidFill>
                <a:latin typeface="+mj-ea"/>
                <a:ea typeface="+mj-ea"/>
              </a:rPr>
              <a:t>天猫如何应对双十一海量</a:t>
            </a:r>
            <a:r>
              <a:rPr lang="zh-CN" altLang="en-US" sz="2000" dirty="0">
                <a:solidFill>
                  <a:srgbClr val="FF0000"/>
                </a:solidFill>
                <a:latin typeface="+mj-ea"/>
                <a:ea typeface="+mj-ea"/>
              </a:rPr>
              <a:t>高并发</a:t>
            </a:r>
            <a:r>
              <a:rPr lang="zh-CN" altLang="en-US" sz="2000" dirty="0">
                <a:solidFill>
                  <a:schemeClr val="tx1">
                    <a:lumMod val="75000"/>
                  </a:schemeClr>
                </a:solidFill>
                <a:latin typeface="+mj-ea"/>
                <a:ea typeface="+mj-ea"/>
              </a:rPr>
              <a:t>访问？</a:t>
            </a:r>
          </a:p>
        </p:txBody>
      </p:sp>
      <p:sp>
        <p:nvSpPr>
          <p:cNvPr id="18" name="TextBox 2"/>
          <p:cNvSpPr txBox="1">
            <a:spLocks noChangeArrowheads="1"/>
          </p:cNvSpPr>
          <p:nvPr/>
        </p:nvSpPr>
        <p:spPr bwMode="auto">
          <a:xfrm>
            <a:off x="352413" y="2143244"/>
            <a:ext cx="4744520" cy="40011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000" dirty="0">
                <a:solidFill>
                  <a:schemeClr val="tx1">
                    <a:lumMod val="75000"/>
                  </a:schemeClr>
                </a:solidFill>
                <a:latin typeface="+mj-ea"/>
                <a:ea typeface="+mj-ea"/>
              </a:rPr>
              <a:t>12306</a:t>
            </a:r>
            <a:r>
              <a:rPr lang="zh-CN" altLang="en-US" sz="2000" dirty="0">
                <a:solidFill>
                  <a:schemeClr val="tx1">
                    <a:lumMod val="75000"/>
                  </a:schemeClr>
                </a:solidFill>
                <a:latin typeface="+mj-ea"/>
                <a:ea typeface="+mj-ea"/>
              </a:rPr>
              <a:t>系统架构、抢票机制？</a:t>
            </a:r>
          </a:p>
        </p:txBody>
      </p:sp>
      <p:sp>
        <p:nvSpPr>
          <p:cNvPr id="19" name="TextBox 2"/>
          <p:cNvSpPr txBox="1">
            <a:spLocks noChangeArrowheads="1"/>
          </p:cNvSpPr>
          <p:nvPr/>
        </p:nvSpPr>
        <p:spPr bwMode="auto">
          <a:xfrm>
            <a:off x="359507" y="2815793"/>
            <a:ext cx="4737426" cy="707886"/>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000" dirty="0">
                <a:solidFill>
                  <a:schemeClr val="tx1">
                    <a:lumMod val="75000"/>
                  </a:schemeClr>
                </a:solidFill>
                <a:latin typeface="+mj-ea"/>
                <a:ea typeface="+mj-ea"/>
              </a:rPr>
              <a:t>银行系统如何通过数据备份、双活、冗余机制保证数据高可用？</a:t>
            </a:r>
            <a:endParaRPr lang="en-US" altLang="zh-CN" sz="2000" dirty="0">
              <a:solidFill>
                <a:schemeClr val="tx1">
                  <a:lumMod val="75000"/>
                </a:schemeClr>
              </a:solidFill>
              <a:latin typeface="+mj-ea"/>
              <a:ea typeface="+mj-ea"/>
            </a:endParaRPr>
          </a:p>
        </p:txBody>
      </p:sp>
      <p:sp>
        <p:nvSpPr>
          <p:cNvPr id="23" name="TextBox 2"/>
          <p:cNvSpPr txBox="1">
            <a:spLocks noChangeArrowheads="1"/>
          </p:cNvSpPr>
          <p:nvPr/>
        </p:nvSpPr>
        <p:spPr bwMode="auto">
          <a:xfrm>
            <a:off x="373692" y="3761234"/>
            <a:ext cx="4723242" cy="40011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000" dirty="0">
                <a:solidFill>
                  <a:schemeClr val="tx1">
                    <a:lumMod val="75000"/>
                  </a:schemeClr>
                </a:solidFill>
                <a:latin typeface="+mj-ea"/>
                <a:ea typeface="+mj-ea"/>
              </a:rPr>
              <a:t>如何设计一个秒杀系统？</a:t>
            </a:r>
            <a:endParaRPr lang="en-US" altLang="zh-CN" sz="2000" dirty="0">
              <a:solidFill>
                <a:schemeClr val="tx1">
                  <a:lumMod val="75000"/>
                </a:schemeClr>
              </a:solidFill>
              <a:latin typeface="+mj-ea"/>
              <a:ea typeface="+mj-ea"/>
            </a:endParaRPr>
          </a:p>
        </p:txBody>
      </p:sp>
      <p:sp>
        <p:nvSpPr>
          <p:cNvPr id="24" name="TextBox 2"/>
          <p:cNvSpPr txBox="1">
            <a:spLocks noChangeArrowheads="1"/>
          </p:cNvSpPr>
          <p:nvPr/>
        </p:nvSpPr>
        <p:spPr bwMode="auto">
          <a:xfrm>
            <a:off x="352416" y="4390372"/>
            <a:ext cx="4744517" cy="40011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zh-CN" altLang="en-US" sz="2000" dirty="0">
                <a:solidFill>
                  <a:schemeClr val="tx1">
                    <a:lumMod val="75000"/>
                  </a:schemeClr>
                </a:solidFill>
                <a:latin typeface="+mj-ea"/>
                <a:ea typeface="+mj-ea"/>
              </a:rPr>
              <a:t>美团系统架构？</a:t>
            </a:r>
            <a:endParaRPr lang="en-US" altLang="zh-CN" sz="2000" dirty="0">
              <a:solidFill>
                <a:schemeClr val="tx1">
                  <a:lumMod val="75000"/>
                </a:schemeClr>
              </a:solidFill>
              <a:latin typeface="+mj-ea"/>
              <a:ea typeface="+mj-ea"/>
            </a:endParaRPr>
          </a:p>
        </p:txBody>
      </p:sp>
      <p:sp>
        <p:nvSpPr>
          <p:cNvPr id="25" name="TextBox 2"/>
          <p:cNvSpPr txBox="1">
            <a:spLocks noChangeArrowheads="1"/>
          </p:cNvSpPr>
          <p:nvPr/>
        </p:nvSpPr>
        <p:spPr bwMode="auto">
          <a:xfrm>
            <a:off x="366600" y="5164174"/>
            <a:ext cx="4730334" cy="40011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000" dirty="0" err="1">
                <a:solidFill>
                  <a:schemeClr val="tx1">
                    <a:lumMod val="75000"/>
                  </a:schemeClr>
                </a:solidFill>
                <a:latin typeface="+mj-ea"/>
                <a:ea typeface="+mj-ea"/>
              </a:rPr>
              <a:t>OceanBase</a:t>
            </a:r>
            <a:r>
              <a:rPr lang="zh-CN" altLang="en-US" sz="2000" dirty="0">
                <a:solidFill>
                  <a:schemeClr val="tx1">
                    <a:lumMod val="75000"/>
                  </a:schemeClr>
                </a:solidFill>
                <a:latin typeface="+mj-ea"/>
                <a:ea typeface="+mj-ea"/>
              </a:rPr>
              <a:t>分布式数据库</a:t>
            </a:r>
            <a:endParaRPr lang="en-US" altLang="zh-CN" sz="2000" dirty="0">
              <a:solidFill>
                <a:schemeClr val="tx1">
                  <a:lumMod val="75000"/>
                </a:schemeClr>
              </a:solidFill>
              <a:latin typeface="+mj-ea"/>
              <a:ea typeface="+mj-ea"/>
            </a:endParaRPr>
          </a:p>
        </p:txBody>
      </p:sp>
      <p:sp>
        <p:nvSpPr>
          <p:cNvPr id="26" name="矩形 25">
            <a:extLst>
              <a:ext uri="{FF2B5EF4-FFF2-40B4-BE49-F238E27FC236}">
                <a16:creationId xmlns:a16="http://schemas.microsoft.com/office/drawing/2014/main" id="{48723170-E9A3-414E-9D8E-05012A71020A}"/>
              </a:ext>
            </a:extLst>
          </p:cNvPr>
          <p:cNvSpPr/>
          <p:nvPr/>
        </p:nvSpPr>
        <p:spPr>
          <a:xfrm>
            <a:off x="8651924" y="3482927"/>
            <a:ext cx="2849327" cy="307777"/>
          </a:xfrm>
          <a:prstGeom prst="rect">
            <a:avLst/>
          </a:prstGeom>
        </p:spPr>
        <p:txBody>
          <a:bodyPr wrap="square">
            <a:spAutoFit/>
          </a:bodyPr>
          <a:lstStyle/>
          <a:p>
            <a:r>
              <a:rPr kumimoji="1" lang="zh-CN" altLang="en-US" sz="1400" dirty="0">
                <a:latin typeface="Alibaba PuHuiTi" pitchFamily="18" charset="-122"/>
                <a:ea typeface="Alibaba PuHuiTi" pitchFamily="18" charset="-122"/>
                <a:cs typeface="Alibaba PuHuiTi" pitchFamily="18" charset="-122"/>
              </a:rPr>
              <a:t>天猫双十一历年峰值交易笔数</a:t>
            </a:r>
          </a:p>
        </p:txBody>
      </p:sp>
      <p:graphicFrame>
        <p:nvGraphicFramePr>
          <p:cNvPr id="27" name="图表 26">
            <a:extLst>
              <a:ext uri="{FF2B5EF4-FFF2-40B4-BE49-F238E27FC236}">
                <a16:creationId xmlns:a16="http://schemas.microsoft.com/office/drawing/2014/main" id="{D5FE140F-9A08-C44C-AF65-9250CD4660C2}"/>
              </a:ext>
            </a:extLst>
          </p:cNvPr>
          <p:cNvGraphicFramePr/>
          <p:nvPr>
            <p:extLst>
              <p:ext uri="{D42A27DB-BD31-4B8C-83A1-F6EECF244321}">
                <p14:modId xmlns:p14="http://schemas.microsoft.com/office/powerpoint/2010/main" val="1167157527"/>
              </p:ext>
            </p:extLst>
          </p:nvPr>
        </p:nvGraphicFramePr>
        <p:xfrm>
          <a:off x="8117825" y="935033"/>
          <a:ext cx="4074175" cy="2547894"/>
        </p:xfrm>
        <a:graphic>
          <a:graphicData uri="http://schemas.openxmlformats.org/drawingml/2006/chart">
            <c:chart xmlns:c="http://schemas.openxmlformats.org/drawingml/2006/chart" xmlns:r="http://schemas.openxmlformats.org/officeDocument/2006/relationships" r:id="rId2"/>
          </a:graphicData>
        </a:graphic>
      </p:graphicFrame>
      <p:sp>
        <p:nvSpPr>
          <p:cNvPr id="38" name="矩形 37">
            <a:extLst>
              <a:ext uri="{FF2B5EF4-FFF2-40B4-BE49-F238E27FC236}">
                <a16:creationId xmlns:a16="http://schemas.microsoft.com/office/drawing/2014/main" id="{8D67F3C0-7891-CC44-BDDF-AE763423660A}"/>
              </a:ext>
            </a:extLst>
          </p:cNvPr>
          <p:cNvSpPr/>
          <p:nvPr/>
        </p:nvSpPr>
        <p:spPr>
          <a:xfrm>
            <a:off x="8714333" y="6058233"/>
            <a:ext cx="2880959" cy="307777"/>
          </a:xfrm>
          <a:prstGeom prst="rect">
            <a:avLst/>
          </a:prstGeom>
        </p:spPr>
        <p:txBody>
          <a:bodyPr wrap="square">
            <a:spAutoFit/>
          </a:bodyPr>
          <a:lstStyle/>
          <a:p>
            <a:r>
              <a:rPr kumimoji="1" lang="en-US" altLang="zh-CN" sz="1400" dirty="0">
                <a:latin typeface="Alibaba PuHuiTi" pitchFamily="18" charset="-122"/>
                <a:ea typeface="Alibaba PuHuiTi" pitchFamily="18" charset="-122"/>
                <a:cs typeface="Alibaba PuHuiTi" pitchFamily="18" charset="-122"/>
              </a:rPr>
              <a:t>2019</a:t>
            </a:r>
            <a:r>
              <a:rPr kumimoji="1" lang="zh-CN" altLang="en-US" sz="1400" dirty="0">
                <a:latin typeface="Alibaba PuHuiTi" pitchFamily="18" charset="-122"/>
                <a:ea typeface="Alibaba PuHuiTi" pitchFamily="18" charset="-122"/>
                <a:cs typeface="Alibaba PuHuiTi" pitchFamily="18" charset="-122"/>
              </a:rPr>
              <a:t>双十一零点数据库请求曲线图</a:t>
            </a:r>
          </a:p>
        </p:txBody>
      </p:sp>
      <p:pic>
        <p:nvPicPr>
          <p:cNvPr id="39" name="图片 38">
            <a:extLst>
              <a:ext uri="{FF2B5EF4-FFF2-40B4-BE49-F238E27FC236}">
                <a16:creationId xmlns:a16="http://schemas.microsoft.com/office/drawing/2014/main" id="{693D6824-0C37-ED49-B03D-2D12B60330AB}"/>
              </a:ext>
            </a:extLst>
          </p:cNvPr>
          <p:cNvPicPr>
            <a:picLocks noChangeAspect="1"/>
          </p:cNvPicPr>
          <p:nvPr/>
        </p:nvPicPr>
        <p:blipFill>
          <a:blip r:embed="rId3"/>
          <a:stretch>
            <a:fillRect/>
          </a:stretch>
        </p:blipFill>
        <p:spPr>
          <a:xfrm>
            <a:off x="8117757" y="3986591"/>
            <a:ext cx="4074243" cy="1933189"/>
          </a:xfrm>
          <a:prstGeom prst="rect">
            <a:avLst/>
          </a:prstGeom>
        </p:spPr>
      </p:pic>
      <p:grpSp>
        <p:nvGrpSpPr>
          <p:cNvPr id="40" name="组合 39">
            <a:extLst>
              <a:ext uri="{FF2B5EF4-FFF2-40B4-BE49-F238E27FC236}">
                <a16:creationId xmlns:a16="http://schemas.microsoft.com/office/drawing/2014/main" id="{790A09F2-0962-824F-BF40-B02C1915AC6C}"/>
              </a:ext>
            </a:extLst>
          </p:cNvPr>
          <p:cNvGrpSpPr/>
          <p:nvPr/>
        </p:nvGrpSpPr>
        <p:grpSpPr>
          <a:xfrm>
            <a:off x="8272651" y="3876524"/>
            <a:ext cx="3607872" cy="1897446"/>
            <a:chOff x="5288096" y="3344446"/>
            <a:chExt cx="3150824" cy="1418735"/>
          </a:xfrm>
        </p:grpSpPr>
        <p:cxnSp>
          <p:nvCxnSpPr>
            <p:cNvPr id="41" name="直线连接符 24">
              <a:extLst>
                <a:ext uri="{FF2B5EF4-FFF2-40B4-BE49-F238E27FC236}">
                  <a16:creationId xmlns:a16="http://schemas.microsoft.com/office/drawing/2014/main" id="{1447B14E-F329-314C-9A72-833FBBE50C08}"/>
                </a:ext>
              </a:extLst>
            </p:cNvPr>
            <p:cNvCxnSpPr/>
            <p:nvPr/>
          </p:nvCxnSpPr>
          <p:spPr>
            <a:xfrm>
              <a:off x="5288096" y="3344446"/>
              <a:ext cx="31508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符 25">
              <a:extLst>
                <a:ext uri="{FF2B5EF4-FFF2-40B4-BE49-F238E27FC236}">
                  <a16:creationId xmlns:a16="http://schemas.microsoft.com/office/drawing/2014/main" id="{B540B548-56BD-0546-A484-1FA45C339286}"/>
                </a:ext>
              </a:extLst>
            </p:cNvPr>
            <p:cNvCxnSpPr/>
            <p:nvPr/>
          </p:nvCxnSpPr>
          <p:spPr>
            <a:xfrm>
              <a:off x="5288096" y="3696985"/>
              <a:ext cx="31508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符 26">
              <a:extLst>
                <a:ext uri="{FF2B5EF4-FFF2-40B4-BE49-F238E27FC236}">
                  <a16:creationId xmlns:a16="http://schemas.microsoft.com/office/drawing/2014/main" id="{9BE9E194-FF8E-2E49-8B87-93C69EFC800E}"/>
                </a:ext>
              </a:extLst>
            </p:cNvPr>
            <p:cNvCxnSpPr/>
            <p:nvPr/>
          </p:nvCxnSpPr>
          <p:spPr>
            <a:xfrm>
              <a:off x="5288096" y="4047689"/>
              <a:ext cx="31508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符 27">
              <a:extLst>
                <a:ext uri="{FF2B5EF4-FFF2-40B4-BE49-F238E27FC236}">
                  <a16:creationId xmlns:a16="http://schemas.microsoft.com/office/drawing/2014/main" id="{D7EC68C0-DFA3-5F46-BC9C-7E05E7C96A35}"/>
                </a:ext>
              </a:extLst>
            </p:cNvPr>
            <p:cNvCxnSpPr/>
            <p:nvPr/>
          </p:nvCxnSpPr>
          <p:spPr>
            <a:xfrm>
              <a:off x="5288096" y="4412477"/>
              <a:ext cx="31508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符 28">
              <a:extLst>
                <a:ext uri="{FF2B5EF4-FFF2-40B4-BE49-F238E27FC236}">
                  <a16:creationId xmlns:a16="http://schemas.microsoft.com/office/drawing/2014/main" id="{27AD7D00-36E9-8344-804D-72C4FE9DFD49}"/>
                </a:ext>
              </a:extLst>
            </p:cNvPr>
            <p:cNvCxnSpPr/>
            <p:nvPr/>
          </p:nvCxnSpPr>
          <p:spPr>
            <a:xfrm>
              <a:off x="5288096" y="4763181"/>
              <a:ext cx="31508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798ECE53-D957-A542-B5B8-8EEBB3ABA6AB}"/>
              </a:ext>
            </a:extLst>
          </p:cNvPr>
          <p:cNvSpPr/>
          <p:nvPr/>
        </p:nvSpPr>
        <p:spPr>
          <a:xfrm>
            <a:off x="8590614" y="3945695"/>
            <a:ext cx="1407430" cy="307777"/>
          </a:xfrm>
          <a:prstGeom prst="rect">
            <a:avLst/>
          </a:prstGeom>
        </p:spPr>
        <p:txBody>
          <a:bodyPr wrap="square">
            <a:spAutoFit/>
          </a:bodyPr>
          <a:lstStyle/>
          <a:p>
            <a:r>
              <a:rPr kumimoji="1" lang="en-US" altLang="zh-CN" sz="1400" dirty="0">
                <a:solidFill>
                  <a:srgbClr val="FF0000"/>
                </a:solidFill>
                <a:latin typeface="Alibaba PuHuiTi" pitchFamily="18" charset="-122"/>
                <a:ea typeface="Alibaba PuHuiTi" pitchFamily="18" charset="-122"/>
                <a:cs typeface="Alibaba PuHuiTi" pitchFamily="18" charset="-122"/>
              </a:rPr>
              <a:t>135</a:t>
            </a:r>
            <a:r>
              <a:rPr kumimoji="1" lang="zh-CN" altLang="en-US" sz="1400" dirty="0">
                <a:solidFill>
                  <a:srgbClr val="FF0000"/>
                </a:solidFill>
                <a:latin typeface="Alibaba PuHuiTi" pitchFamily="18" charset="-122"/>
                <a:ea typeface="Alibaba PuHuiTi" pitchFamily="18" charset="-122"/>
                <a:cs typeface="Alibaba PuHuiTi" pitchFamily="18" charset="-122"/>
              </a:rPr>
              <a:t>倍流量突增</a:t>
            </a:r>
          </a:p>
        </p:txBody>
      </p:sp>
      <p:sp>
        <p:nvSpPr>
          <p:cNvPr id="49" name="矩形 48">
            <a:extLst>
              <a:ext uri="{FF2B5EF4-FFF2-40B4-BE49-F238E27FC236}">
                <a16:creationId xmlns:a16="http://schemas.microsoft.com/office/drawing/2014/main" id="{2917E57C-042C-7D47-A591-38D2DB09D803}"/>
              </a:ext>
            </a:extLst>
          </p:cNvPr>
          <p:cNvSpPr/>
          <p:nvPr/>
        </p:nvSpPr>
        <p:spPr>
          <a:xfrm>
            <a:off x="9653253" y="4311417"/>
            <a:ext cx="2657280" cy="307777"/>
          </a:xfrm>
          <a:prstGeom prst="rect">
            <a:avLst/>
          </a:prstGeom>
        </p:spPr>
        <p:txBody>
          <a:bodyPr wrap="square">
            <a:spAutoFit/>
          </a:bodyPr>
          <a:lstStyle/>
          <a:p>
            <a:pPr>
              <a:defRPr sz="1800"/>
            </a:pPr>
            <a:r>
              <a:rPr lang="zh-CN" altLang="en-US"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rPr>
              <a:t>支撑双十一</a:t>
            </a:r>
            <a:r>
              <a:rPr lang="en-US" altLang="zh-CN"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rPr>
              <a:t>8700</a:t>
            </a:r>
            <a:r>
              <a:rPr lang="zh-CN" altLang="en-US"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rPr>
              <a:t>万</a:t>
            </a:r>
            <a:r>
              <a:rPr lang="en-US" altLang="zh-CN"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rPr>
              <a:t>/</a:t>
            </a:r>
            <a:r>
              <a:rPr lang="zh-CN" altLang="en-US"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rPr>
              <a:t>秒峰值查询</a:t>
            </a:r>
            <a:endParaRPr lang="en-US" altLang="zh-CN" sz="1400" b="1" dirty="0">
              <a:solidFill>
                <a:schemeClr val="tx1">
                  <a:lumMod val="75000"/>
                  <a:lumOff val="25000"/>
                </a:schemeClr>
              </a:solidFill>
              <a:latin typeface="Alibaba PuHuiTi" pitchFamily="18" charset="-122"/>
              <a:ea typeface="Alibaba PuHuiTi" pitchFamily="18" charset="-122"/>
              <a:cs typeface="Alibaba PuHuiTi" pitchFamily="18" charset="-122"/>
              <a:sym typeface="Helvetica Neue"/>
            </a:endParaRPr>
          </a:p>
        </p:txBody>
      </p:sp>
      <p:sp>
        <p:nvSpPr>
          <p:cNvPr id="50" name="矩形 49">
            <a:extLst>
              <a:ext uri="{FF2B5EF4-FFF2-40B4-BE49-F238E27FC236}">
                <a16:creationId xmlns:a16="http://schemas.microsoft.com/office/drawing/2014/main" id="{971B0E15-3EFE-874A-8F83-551176DBD6FF}"/>
              </a:ext>
            </a:extLst>
          </p:cNvPr>
          <p:cNvSpPr/>
          <p:nvPr/>
        </p:nvSpPr>
        <p:spPr>
          <a:xfrm>
            <a:off x="9964345" y="3972863"/>
            <a:ext cx="2003878" cy="317207"/>
          </a:xfrm>
          <a:prstGeom prst="rect">
            <a:avLst/>
          </a:prstGeom>
        </p:spPr>
        <p:txBody>
          <a:bodyPr wrap="square">
            <a:spAutoFit/>
          </a:bodyPr>
          <a:lstStyle/>
          <a:p>
            <a:r>
              <a:rPr kumimoji="1" lang="zh-CN" altLang="en-US" sz="1400" b="1" dirty="0">
                <a:solidFill>
                  <a:schemeClr val="tx1">
                    <a:lumMod val="75000"/>
                    <a:lumOff val="25000"/>
                  </a:schemeClr>
                </a:solidFill>
                <a:latin typeface="Alibaba PuHuiTi" pitchFamily="18" charset="-122"/>
                <a:ea typeface="Alibaba PuHuiTi" pitchFamily="18" charset="-122"/>
                <a:cs typeface="Alibaba PuHuiTi" pitchFamily="18" charset="-122"/>
              </a:rPr>
              <a:t>事务 </a:t>
            </a:r>
            <a:r>
              <a:rPr kumimoji="1" lang="en-US" altLang="zh-CN" sz="1400" dirty="0">
                <a:solidFill>
                  <a:schemeClr val="tx1">
                    <a:lumMod val="75000"/>
                    <a:lumOff val="25000"/>
                  </a:schemeClr>
                </a:solidFill>
                <a:latin typeface="Alibaba PuHuiTi" pitchFamily="18" charset="-122"/>
                <a:ea typeface="Alibaba PuHuiTi" pitchFamily="18" charset="-122"/>
                <a:cs typeface="Alibaba PuHuiTi" pitchFamily="18" charset="-122"/>
              </a:rPr>
              <a:t>:</a:t>
            </a:r>
            <a:r>
              <a:rPr kumimoji="1" lang="zh-CN" altLang="en-US" sz="1400" dirty="0">
                <a:solidFill>
                  <a:schemeClr val="tx1">
                    <a:lumMod val="75000"/>
                    <a:lumOff val="25000"/>
                  </a:schemeClr>
                </a:solidFill>
                <a:latin typeface="Alibaba PuHuiTi" pitchFamily="18" charset="-122"/>
                <a:ea typeface="Alibaba PuHuiTi" pitchFamily="18" charset="-122"/>
                <a:cs typeface="Alibaba PuHuiTi" pitchFamily="18" charset="-122"/>
              </a:rPr>
              <a:t> 峰值</a:t>
            </a:r>
            <a:r>
              <a:rPr kumimoji="1" lang="en-US" altLang="zh-CN" sz="1400" dirty="0">
                <a:solidFill>
                  <a:schemeClr val="tx1">
                    <a:lumMod val="75000"/>
                    <a:lumOff val="25000"/>
                  </a:schemeClr>
                </a:solidFill>
                <a:latin typeface="Alibaba PuHuiTi" pitchFamily="18" charset="-122"/>
                <a:ea typeface="Alibaba PuHuiTi" pitchFamily="18" charset="-122"/>
                <a:cs typeface="Alibaba PuHuiTi" pitchFamily="18" charset="-122"/>
              </a:rPr>
              <a:t>55w</a:t>
            </a:r>
            <a:r>
              <a:rPr kumimoji="1" lang="zh-CN" altLang="en-US" sz="1400" dirty="0">
                <a:solidFill>
                  <a:schemeClr val="tx1">
                    <a:lumMod val="75000"/>
                    <a:lumOff val="25000"/>
                  </a:schemeClr>
                </a:solidFill>
                <a:latin typeface="Alibaba PuHuiTi" pitchFamily="18" charset="-122"/>
                <a:ea typeface="Alibaba PuHuiTi" pitchFamily="18" charset="-122"/>
                <a:cs typeface="Alibaba PuHuiTi" pitchFamily="18" charset="-122"/>
              </a:rPr>
              <a:t>笔交易</a:t>
            </a:r>
            <a:endParaRPr lang="zh-CN" altLang="en-US" sz="1400" dirty="0">
              <a:solidFill>
                <a:schemeClr val="tx1">
                  <a:lumMod val="75000"/>
                  <a:lumOff val="25000"/>
                </a:schemeClr>
              </a:solidFill>
              <a:latin typeface="Alibaba PuHuiTi" pitchFamily="18" charset="-122"/>
              <a:ea typeface="Alibaba PuHuiTi" pitchFamily="18" charset="-122"/>
              <a:cs typeface="Alibaba PuHuiTi" pitchFamily="18" charset="-122"/>
            </a:endParaRPr>
          </a:p>
        </p:txBody>
      </p:sp>
      <p:sp>
        <p:nvSpPr>
          <p:cNvPr id="28" name="TextBox 2"/>
          <p:cNvSpPr txBox="1">
            <a:spLocks noChangeArrowheads="1"/>
          </p:cNvSpPr>
          <p:nvPr/>
        </p:nvSpPr>
        <p:spPr bwMode="auto">
          <a:xfrm>
            <a:off x="352414" y="5824873"/>
            <a:ext cx="4744519" cy="40011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r>
              <a:rPr lang="en-US" altLang="zh-CN" sz="2000" dirty="0" err="1">
                <a:solidFill>
                  <a:schemeClr val="tx1">
                    <a:lumMod val="75000"/>
                  </a:schemeClr>
                </a:solidFill>
                <a:latin typeface="+mj-ea"/>
                <a:ea typeface="+mj-ea"/>
              </a:rPr>
              <a:t>GaussDB</a:t>
            </a:r>
            <a:r>
              <a:rPr lang="zh-CN" altLang="en-US" sz="2000" dirty="0">
                <a:solidFill>
                  <a:schemeClr val="tx1">
                    <a:lumMod val="75000"/>
                  </a:schemeClr>
                </a:solidFill>
                <a:latin typeface="+mj-ea"/>
                <a:ea typeface="+mj-ea"/>
              </a:rPr>
              <a:t>分布式数据库</a:t>
            </a:r>
            <a:endParaRPr lang="en-US" altLang="zh-CN" sz="2000" dirty="0">
              <a:solidFill>
                <a:schemeClr val="tx1">
                  <a:lumMod val="75000"/>
                </a:schemeClr>
              </a:solidFill>
              <a:latin typeface="+mj-ea"/>
              <a:ea typeface="+mj-ea"/>
            </a:endParaRPr>
          </a:p>
        </p:txBody>
      </p:sp>
      <p:pic>
        <p:nvPicPr>
          <p:cNvPr id="2050" name="Picture 2" descr="C:\Users\Thinkpad\Desktop\0b5ec7e8be4db13ed5f1f3af4b4ecb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958" y="999067"/>
            <a:ext cx="2918532" cy="540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0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b="1" dirty="0">
                <a:solidFill>
                  <a:schemeClr val="accent5">
                    <a:lumMod val="75000"/>
                  </a:schemeClr>
                </a:solidFill>
                <a:latin typeface="微软雅黑" panose="020B0503020204020204" pitchFamily="2" charset="-122"/>
                <a:ea typeface="微软雅黑" panose="020B0503020204020204" pitchFamily="2" charset="-122"/>
              </a:rPr>
              <a:t>Examples:</a:t>
            </a:r>
            <a:r>
              <a:rPr lang="zh-CN" altLang="en-US"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final</a:t>
            </a:r>
            <a:r>
              <a:rPr lang="zh-CN" altLang="en-US"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b="1" dirty="0">
                <a:solidFill>
                  <a:schemeClr val="accent5">
                    <a:lumMod val="75000"/>
                  </a:schemeClr>
                </a:solidFill>
                <a:latin typeface="微软雅黑" panose="020B0503020204020204" pitchFamily="2" charset="-122"/>
                <a:ea typeface="微软雅黑" panose="020B0503020204020204" pitchFamily="2" charset="-122"/>
              </a:rPr>
              <a:t>examination </a:t>
            </a:r>
            <a:endParaRPr lang="zh-CN" altLang="en-US"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24" name="矩形 1"/>
          <p:cNvSpPr>
            <a:spLocks noChangeArrowheads="1"/>
          </p:cNvSpPr>
          <p:nvPr/>
        </p:nvSpPr>
        <p:spPr bwMode="auto">
          <a:xfrm>
            <a:off x="527052" y="1052513"/>
            <a:ext cx="1112308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dirty="0"/>
              <a:t>Among the following statements, the correct one/ones is/are </a:t>
            </a:r>
            <a:r>
              <a:rPr lang="en-US" altLang="zh-CN" u="sng" dirty="0"/>
              <a:t> B,C     </a:t>
            </a:r>
            <a:r>
              <a:rPr lang="en-US" altLang="zh-CN" dirty="0"/>
              <a:t>.</a:t>
            </a:r>
            <a:endParaRPr lang="zh-CN" altLang="zh-CN" dirty="0"/>
          </a:p>
          <a:p>
            <a:pPr marL="342900" indent="-342900">
              <a:buFont typeface="Arial" panose="020B0604020202020204" pitchFamily="34" charset="0"/>
              <a:buChar char="•"/>
            </a:pPr>
            <a:r>
              <a:rPr lang="en-US" altLang="zh-CN" dirty="0"/>
              <a:t>A. As a type of open-source database systems, SQL Server is developed and distributed by IBM.</a:t>
            </a:r>
            <a:endParaRPr lang="zh-CN" altLang="zh-CN" dirty="0"/>
          </a:p>
          <a:p>
            <a:pPr marL="342900" indent="-342900">
              <a:buFont typeface="Arial" panose="020B0604020202020204" pitchFamily="34" charset="0"/>
              <a:buChar char="•"/>
            </a:pPr>
            <a:r>
              <a:rPr lang="en-US" altLang="zh-CN" dirty="0"/>
              <a:t>B. MySQL and PostgreSQL are two typical open-source database systems.</a:t>
            </a:r>
            <a:endParaRPr lang="zh-CN" altLang="zh-CN" dirty="0"/>
          </a:p>
          <a:p>
            <a:pPr marL="342900" indent="-342900">
              <a:buFont typeface="Arial" panose="020B0604020202020204" pitchFamily="34" charset="0"/>
              <a:buChar char="•"/>
            </a:pPr>
            <a:r>
              <a:rPr lang="en-US" altLang="zh-CN" dirty="0"/>
              <a:t>C. The relational model is applicable to managing structured data such as the table data, while XML provides a way to represent semi-structured data, e.g. the data with nested structures.</a:t>
            </a:r>
            <a:endParaRPr lang="zh-CN" altLang="zh-CN" dirty="0"/>
          </a:p>
          <a:p>
            <a:pPr marL="342900" indent="-342900">
              <a:buFont typeface="Arial" panose="020B0604020202020204" pitchFamily="34" charset="0"/>
              <a:buChar char="•"/>
            </a:pPr>
            <a:r>
              <a:rPr lang="en-US" altLang="zh-CN" dirty="0"/>
              <a:t>D. A on-line shopping site </a:t>
            </a:r>
            <a:r>
              <a:rPr lang="en-US" altLang="zh-CN" b="1" dirty="0"/>
              <a:t>has a three-tier Browser-Server(B/S)-like architecture. Its application programs are programmed </a:t>
            </a:r>
            <a:r>
              <a:rPr lang="en-US" altLang="zh-CN" dirty="0"/>
              <a:t>in Java, and access Oracle database server via the ODBC interface.</a:t>
            </a:r>
            <a:endParaRPr lang="zh-CN" altLang="zh-CN" dirty="0"/>
          </a:p>
          <a:p>
            <a:pPr marL="342900" indent="-342900">
              <a:buFont typeface="Arial" panose="020B0604020202020204" pitchFamily="34" charset="0"/>
              <a:buChar char="•"/>
            </a:pPr>
            <a:r>
              <a:rPr lang="en-US" altLang="zh-CN" dirty="0"/>
              <a:t>  E. </a:t>
            </a:r>
            <a:r>
              <a:rPr lang="en-US" altLang="zh-CN" i="1" dirty="0"/>
              <a:t>Big Data</a:t>
            </a:r>
            <a:r>
              <a:rPr lang="en-US" altLang="zh-CN" dirty="0"/>
              <a:t> is now a fashionable term, and the relational databases are able to efficiently manage various types of big data in the forms of tables, texts, web pages, voices, images and videos.</a:t>
            </a:r>
            <a:endParaRPr lang="zh-CN" altLang="zh-CN" dirty="0"/>
          </a:p>
        </p:txBody>
      </p:sp>
    </p:spTree>
    <p:extLst>
      <p:ext uri="{BB962C8B-B14F-4D97-AF65-F5344CB8AC3E}">
        <p14:creationId xmlns:p14="http://schemas.microsoft.com/office/powerpoint/2010/main" val="32379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Contents</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12</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03</a:t>
            </a:r>
            <a:endParaRPr kumimoji="1" lang="zh-CN" altLang="en-US" dirty="0"/>
          </a:p>
        </p:txBody>
      </p:sp>
      <p:pic>
        <p:nvPicPr>
          <p:cNvPr id="2050" name="图片 1">
            <a:extLst>
              <a:ext uri="{FF2B5EF4-FFF2-40B4-BE49-F238E27FC236}">
                <a16:creationId xmlns:a16="http://schemas.microsoft.com/office/drawing/2014/main" id="{BE7A6F5A-4AF8-4DC2-BBE3-EC8C2811F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03" y="1061339"/>
            <a:ext cx="9525435" cy="514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a:extLst>
              <a:ext uri="{FF2B5EF4-FFF2-40B4-BE49-F238E27FC236}">
                <a16:creationId xmlns:a16="http://schemas.microsoft.com/office/drawing/2014/main" id="{8932DFF2-846C-4641-AF26-8FEB767AD15D}"/>
              </a:ext>
            </a:extLst>
          </p:cNvPr>
          <p:cNvSpPr>
            <a:spLocks noGrp="1"/>
          </p:cNvSpPr>
          <p:nvPr>
            <p:ph type="sldNum" sz="quarter" idx="12"/>
          </p:nvPr>
        </p:nvSpPr>
        <p:spPr/>
        <p:txBody>
          <a:bodyPr/>
          <a:lstStyle/>
          <a:p>
            <a:endParaRPr lang="zh-CN" altLang="en-US"/>
          </a:p>
        </p:txBody>
      </p:sp>
      <p:sp>
        <p:nvSpPr>
          <p:cNvPr id="8" name="文本框 7">
            <a:extLst>
              <a:ext uri="{FF2B5EF4-FFF2-40B4-BE49-F238E27FC236}">
                <a16:creationId xmlns:a16="http://schemas.microsoft.com/office/drawing/2014/main" id="{6F5F753D-046E-426E-B639-E4E64117BCFE}"/>
              </a:ext>
            </a:extLst>
          </p:cNvPr>
          <p:cNvSpPr txBox="1"/>
          <p:nvPr/>
        </p:nvSpPr>
        <p:spPr>
          <a:xfrm>
            <a:off x="9705789" y="4729896"/>
            <a:ext cx="2135851" cy="1285032"/>
          </a:xfrm>
          <a:prstGeom prst="rect">
            <a:avLst/>
          </a:prstGeom>
          <a:solidFill>
            <a:schemeClr val="bg1">
              <a:lumMod val="95000"/>
            </a:schemeClr>
          </a:solidFill>
        </p:spPr>
        <p:txBody>
          <a:bodyPr wrap="square" rtlCol="0">
            <a:spAutoFit/>
          </a:bodyPr>
          <a:lstStyle/>
          <a:p>
            <a:pPr>
              <a:lnSpc>
                <a:spcPct val="150000"/>
              </a:lnSpc>
            </a:pPr>
            <a:r>
              <a:rPr lang="zh-CN" altLang="en-US" dirty="0"/>
              <a:t>数据库</a:t>
            </a:r>
            <a:r>
              <a:rPr lang="en-US" altLang="zh-CN" dirty="0"/>
              <a:t>/</a:t>
            </a:r>
            <a:r>
              <a:rPr lang="zh-CN" altLang="en-US" dirty="0"/>
              <a:t>数据仓库</a:t>
            </a:r>
            <a:r>
              <a:rPr lang="en-US" altLang="zh-CN" dirty="0"/>
              <a:t>/</a:t>
            </a:r>
            <a:r>
              <a:rPr lang="zh-CN" altLang="en-US" dirty="0"/>
              <a:t>数据中台</a:t>
            </a:r>
            <a:r>
              <a:rPr lang="en-US" altLang="zh-CN" dirty="0"/>
              <a:t>/</a:t>
            </a:r>
            <a:r>
              <a:rPr lang="zh-CN" altLang="en-US" dirty="0"/>
              <a:t>数据湖，</a:t>
            </a:r>
            <a:endParaRPr lang="en-US" altLang="zh-CN" dirty="0"/>
          </a:p>
          <a:p>
            <a:pPr>
              <a:lnSpc>
                <a:spcPct val="150000"/>
              </a:lnSpc>
            </a:pPr>
            <a:r>
              <a:rPr lang="zh-CN" altLang="en-US" dirty="0"/>
              <a:t>云原生数据库</a:t>
            </a:r>
          </a:p>
        </p:txBody>
      </p:sp>
    </p:spTree>
    <p:extLst>
      <p:ext uri="{BB962C8B-B14F-4D97-AF65-F5344CB8AC3E}">
        <p14:creationId xmlns:p14="http://schemas.microsoft.com/office/powerpoint/2010/main" val="144536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BE1F0D-EDDA-3343-B39D-E38E0F67C13B}"/>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3" name="灯片编号占位符 2">
            <a:extLst>
              <a:ext uri="{FF2B5EF4-FFF2-40B4-BE49-F238E27FC236}">
                <a16:creationId xmlns:a16="http://schemas.microsoft.com/office/drawing/2014/main" id="{90111833-9E93-A949-A182-1B73084387F6}"/>
              </a:ext>
            </a:extLst>
          </p:cNvPr>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4" name="标题 3">
            <a:extLst>
              <a:ext uri="{FF2B5EF4-FFF2-40B4-BE49-F238E27FC236}">
                <a16:creationId xmlns:a16="http://schemas.microsoft.com/office/drawing/2014/main" id="{38A25715-A4EB-024C-B60D-C17D46CBC4A0}"/>
              </a:ext>
            </a:extLst>
          </p:cNvPr>
          <p:cNvSpPr>
            <a:spLocks noGrp="1"/>
          </p:cNvSpPr>
          <p:nvPr>
            <p:ph type="title"/>
          </p:nvPr>
        </p:nvSpPr>
        <p:spPr>
          <a:xfrm>
            <a:off x="819730" y="365126"/>
            <a:ext cx="10552540" cy="549274"/>
          </a:xfrm>
        </p:spPr>
        <p:txBody>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教学内容</a:t>
            </a:r>
          </a:p>
        </p:txBody>
      </p:sp>
      <p:sp>
        <p:nvSpPr>
          <p:cNvPr id="5" name="文本占位符 4">
            <a:extLst>
              <a:ext uri="{FF2B5EF4-FFF2-40B4-BE49-F238E27FC236}">
                <a16:creationId xmlns:a16="http://schemas.microsoft.com/office/drawing/2014/main" id="{9981BDCE-5E51-C44D-89E5-B9D6C00C7397}"/>
              </a:ext>
            </a:extLst>
          </p:cNvPr>
          <p:cNvSpPr>
            <a:spLocks noGrp="1"/>
          </p:cNvSpPr>
          <p:nvPr>
            <p:ph type="body" sz="quarter" idx="14"/>
          </p:nvPr>
        </p:nvSpPr>
        <p:spPr/>
        <p:txBody>
          <a:bodyPr/>
          <a:lstStyle/>
          <a:p>
            <a:r>
              <a:rPr kumimoji="1" lang="en-US" altLang="zh-CN" dirty="0"/>
              <a:t>03</a:t>
            </a:r>
            <a:endParaRPr kumimoji="1" lang="zh-CN" altLang="en-US" dirty="0"/>
          </a:p>
        </p:txBody>
      </p:sp>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02489588-B1FA-3548-9A2D-582BCF848D2D}"/>
                  </a:ext>
                </a:extLst>
              </p:cNvPr>
              <p:cNvSpPr txBox="1">
                <a:spLocks/>
              </p:cNvSpPr>
              <p:nvPr/>
            </p:nvSpPr>
            <p:spPr>
              <a:xfrm>
                <a:off x="819730" y="972273"/>
                <a:ext cx="4875014" cy="5366005"/>
              </a:xfrm>
              <a:prstGeom prst="rect">
                <a:avLst/>
              </a:prstGeom>
              <a:solidFill>
                <a:srgbClr val="FFFFE1"/>
              </a:solidFill>
              <a:ln w="28575">
                <a:solidFill>
                  <a:srgbClr val="FF0000"/>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1. </a:t>
                </a:r>
                <a:r>
                  <a:rPr kumimoji="1" lang="zh-CN" altLang="en-US" sz="1800" dirty="0">
                    <a:latin typeface="微软雅黑" pitchFamily="34" charset="-122"/>
                    <a:ea typeface="微软雅黑" pitchFamily="34" charset="-122"/>
                  </a:rPr>
                  <a:t>引论</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r>
                  <a:rPr kumimoji="1" lang="en-US" altLang="zh-CN" sz="1800" dirty="0">
                    <a:latin typeface="微软雅黑" pitchFamily="34" charset="-122"/>
                    <a:ea typeface="微软雅黑" pitchFamily="34" charset="-122"/>
                  </a:rPr>
                  <a:t>1</a:t>
                </a:r>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spcBef>
                    <a:spcPts val="0"/>
                  </a:spcBef>
                  <a:buNone/>
                </a:pPr>
                <a:r>
                  <a:rPr lang="en-US" altLang="zh-CN" sz="1800" dirty="0">
                    <a:latin typeface="微软雅黑" pitchFamily="34" charset="-122"/>
                    <a:ea typeface="微软雅黑" pitchFamily="34" charset="-122"/>
                  </a:rPr>
                  <a:t>     </a:t>
                </a: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数据库系统概念、组成，体系结构，</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0" indent="0">
                  <a:lnSpc>
                    <a:spcPct val="100000"/>
                  </a:lnSpc>
                  <a:spcBef>
                    <a:spcPts val="0"/>
                  </a:spcBef>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数据库语言，数据模型</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2. </a:t>
                </a:r>
                <a:r>
                  <a:rPr kumimoji="1" lang="zh-CN" altLang="en-US" sz="1800" dirty="0">
                    <a:latin typeface="微软雅黑" pitchFamily="34" charset="-122"/>
                    <a:ea typeface="微软雅黑" pitchFamily="34" charset="-122"/>
                  </a:rPr>
                  <a:t>关系数据库</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r>
                  <a:rPr kumimoji="1" lang="en-US" altLang="zh-CN" sz="1800" dirty="0">
                    <a:latin typeface="微软雅黑" pitchFamily="34" charset="-122"/>
                    <a:ea typeface="微软雅黑" pitchFamily="34" charset="-122"/>
                  </a:rPr>
                  <a:t>2</a:t>
                </a:r>
                <a14:m>
                  <m:oMath xmlns:m="http://schemas.openxmlformats.org/officeDocument/2006/math">
                    <m:r>
                      <a:rPr kumimoji="1" lang="en-US" altLang="zh-CN" sz="1800" i="1" smtClean="0">
                        <a:latin typeface="Cambria Math"/>
                        <a:ea typeface="Cambria Math"/>
                      </a:rPr>
                      <m:t>~</m:t>
                    </m:r>
                    <m:r>
                      <a:rPr kumimoji="1" lang="en-US" altLang="zh-CN" sz="1800" b="0" i="1" smtClean="0">
                        <a:latin typeface="Cambria Math"/>
                        <a:ea typeface="Cambria Math"/>
                      </a:rPr>
                      <m:t>6</m:t>
                    </m:r>
                  </m:oMath>
                </a14:m>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关系数据模型，</a:t>
                </a: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SQL</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语言，关系代数</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3. </a:t>
                </a:r>
                <a:r>
                  <a:rPr kumimoji="1" lang="zh-CN" altLang="en-US" sz="1800" dirty="0">
                    <a:latin typeface="微软雅黑" pitchFamily="34" charset="-122"/>
                    <a:ea typeface="微软雅黑" pitchFamily="34" charset="-122"/>
                  </a:rPr>
                  <a:t>数据库设计</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14:m>
                  <m:oMath xmlns:m="http://schemas.openxmlformats.org/officeDocument/2006/math">
                    <m:r>
                      <a:rPr kumimoji="1" lang="en-US" altLang="zh-CN" sz="1800" i="1" dirty="0">
                        <a:latin typeface="Cambria Math"/>
                        <a:ea typeface="Cambria Math"/>
                      </a:rPr>
                      <m:t>7</m:t>
                    </m:r>
                    <m:r>
                      <a:rPr kumimoji="1" lang="en-US" altLang="zh-CN" sz="1800" i="1">
                        <a:latin typeface="Cambria Math"/>
                        <a:ea typeface="Cambria Math"/>
                      </a:rPr>
                      <m:t>~</m:t>
                    </m:r>
                    <m:r>
                      <a:rPr kumimoji="1" lang="en-US" altLang="zh-CN" sz="1800" b="0" i="1" smtClean="0">
                        <a:latin typeface="Cambria Math"/>
                        <a:ea typeface="Cambria Math"/>
                      </a:rPr>
                      <m:t>8</m:t>
                    </m:r>
                  </m:oMath>
                </a14:m>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实体</a:t>
                </a: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联系模型，关系规范化</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4. </a:t>
                </a:r>
                <a:r>
                  <a:rPr kumimoji="1" lang="zh-CN" altLang="en-US" sz="1800" dirty="0">
                    <a:latin typeface="微软雅黑" pitchFamily="34" charset="-122"/>
                    <a:ea typeface="微软雅黑" pitchFamily="34" charset="-122"/>
                  </a:rPr>
                  <a:t>数据存储</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14:m>
                  <m:oMath xmlns:m="http://schemas.openxmlformats.org/officeDocument/2006/math">
                    <m:r>
                      <a:rPr kumimoji="1" lang="en-US" altLang="zh-CN" sz="1800" b="0" i="1" smtClean="0">
                        <a:latin typeface="Cambria Math"/>
                        <a:ea typeface="Cambria Math"/>
                      </a:rPr>
                      <m:t>10</m:t>
                    </m:r>
                    <m:r>
                      <a:rPr kumimoji="1" lang="en-US" altLang="zh-CN" sz="1800" i="1">
                        <a:latin typeface="Cambria Math"/>
                        <a:ea typeface="Cambria Math"/>
                      </a:rPr>
                      <m:t>~</m:t>
                    </m:r>
                    <m:r>
                      <a:rPr kumimoji="1" lang="en-US" altLang="zh-CN" sz="1800" b="0" i="1" smtClean="0">
                        <a:latin typeface="Cambria Math"/>
                        <a:ea typeface="Cambria Math"/>
                      </a:rPr>
                      <m:t>11</m:t>
                    </m:r>
                  </m:oMath>
                </a14:m>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数据文件组织与访问，索引</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5. </a:t>
                </a:r>
                <a:r>
                  <a:rPr kumimoji="1" lang="zh-CN" altLang="en-US" sz="1800" dirty="0">
                    <a:latin typeface="微软雅黑" pitchFamily="34" charset="-122"/>
                    <a:ea typeface="微软雅黑" pitchFamily="34" charset="-122"/>
                  </a:rPr>
                  <a:t>查询处理及优化</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14:m>
                  <m:oMath xmlns:m="http://schemas.openxmlformats.org/officeDocument/2006/math">
                    <m:r>
                      <a:rPr kumimoji="1" lang="en-US" altLang="zh-CN" sz="1800" i="1">
                        <a:latin typeface="Cambria Math"/>
                        <a:ea typeface="Cambria Math"/>
                      </a:rPr>
                      <m:t>1</m:t>
                    </m:r>
                    <m:r>
                      <a:rPr kumimoji="1" lang="en-US" altLang="zh-CN" sz="1800" b="0" i="1" smtClean="0">
                        <a:latin typeface="Cambria Math"/>
                        <a:ea typeface="Cambria Math"/>
                      </a:rPr>
                      <m:t>2</m:t>
                    </m:r>
                    <m:r>
                      <a:rPr kumimoji="1" lang="en-US" altLang="zh-CN" sz="1800" i="1">
                        <a:latin typeface="Cambria Math"/>
                        <a:ea typeface="Cambria Math"/>
                      </a:rPr>
                      <m:t>~1</m:t>
                    </m:r>
                    <m:r>
                      <a:rPr kumimoji="1" lang="en-US" altLang="zh-CN" sz="1800" b="0" i="1" smtClean="0">
                        <a:latin typeface="Cambria Math"/>
                        <a:ea typeface="Cambria Math"/>
                      </a:rPr>
                      <m:t>3</m:t>
                    </m:r>
                  </m:oMath>
                </a14:m>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查询执行计划及成本估算，启发式查询优化</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342900" indent="-342900">
                  <a:lnSpc>
                    <a:spcPct val="100000"/>
                  </a:lnSpc>
                  <a:buFont typeface="Wingdings" panose="05000000000000000000" pitchFamily="2" charset="2"/>
                  <a:buChar char="l"/>
                </a:pPr>
                <a:r>
                  <a:rPr kumimoji="1" lang="en-US" altLang="zh-CN" sz="1800" dirty="0">
                    <a:latin typeface="微软雅黑" pitchFamily="34" charset="-122"/>
                    <a:ea typeface="微软雅黑" pitchFamily="34" charset="-122"/>
                  </a:rPr>
                  <a:t>6. </a:t>
                </a:r>
                <a:r>
                  <a:rPr kumimoji="1" lang="zh-CN" altLang="en-US" sz="1800" dirty="0">
                    <a:latin typeface="微软雅黑" pitchFamily="34" charset="-122"/>
                    <a:ea typeface="微软雅黑" pitchFamily="34" charset="-122"/>
                  </a:rPr>
                  <a:t>事务管理</a:t>
                </a:r>
                <a:r>
                  <a:rPr kumimoji="1" lang="en-US" altLang="zh-CN" sz="1800" dirty="0">
                    <a:latin typeface="微软雅黑" pitchFamily="34" charset="-122"/>
                    <a:ea typeface="微软雅黑" pitchFamily="34" charset="-122"/>
                  </a:rPr>
                  <a:t>【</a:t>
                </a:r>
                <a:r>
                  <a:rPr kumimoji="1" lang="zh-CN" altLang="en-US" sz="1800" dirty="0">
                    <a:latin typeface="微软雅黑" pitchFamily="34" charset="-122"/>
                    <a:ea typeface="微软雅黑" pitchFamily="34" charset="-122"/>
                  </a:rPr>
                  <a:t>第</a:t>
                </a:r>
                <a14:m>
                  <m:oMath xmlns:m="http://schemas.openxmlformats.org/officeDocument/2006/math">
                    <m:r>
                      <a:rPr kumimoji="1" lang="en-US" altLang="zh-CN" sz="1800" i="1">
                        <a:latin typeface="Cambria Math"/>
                        <a:ea typeface="Cambria Math"/>
                      </a:rPr>
                      <m:t>1</m:t>
                    </m:r>
                    <m:r>
                      <a:rPr kumimoji="1" lang="en-US" altLang="zh-CN" sz="1800" b="0" i="1" smtClean="0">
                        <a:latin typeface="Cambria Math"/>
                        <a:ea typeface="Cambria Math"/>
                      </a:rPr>
                      <m:t>4</m:t>
                    </m:r>
                    <m:r>
                      <a:rPr kumimoji="1" lang="en-US" altLang="zh-CN" sz="1800" i="1">
                        <a:latin typeface="Cambria Math"/>
                        <a:ea typeface="Cambria Math"/>
                      </a:rPr>
                      <m:t>~1</m:t>
                    </m:r>
                    <m:r>
                      <a:rPr kumimoji="1" lang="en-US" altLang="zh-CN" sz="1800" b="0" i="1" smtClean="0">
                        <a:latin typeface="Cambria Math"/>
                        <a:ea typeface="Cambria Math"/>
                      </a:rPr>
                      <m:t>6</m:t>
                    </m:r>
                  </m:oMath>
                </a14:m>
                <a:r>
                  <a:rPr kumimoji="1" lang="zh-CN" altLang="en-US" sz="1800" dirty="0">
                    <a:latin typeface="微软雅黑" pitchFamily="34" charset="-122"/>
                    <a:ea typeface="微软雅黑" pitchFamily="34" charset="-122"/>
                  </a:rPr>
                  <a:t>章</a:t>
                </a:r>
                <a:r>
                  <a:rPr kumimoji="1" lang="en-US" altLang="zh-CN" sz="1800" dirty="0">
                    <a:latin typeface="微软雅黑" pitchFamily="34" charset="-122"/>
                    <a:ea typeface="微软雅黑" pitchFamily="34" charset="-122"/>
                  </a:rPr>
                  <a:t>】</a:t>
                </a: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事务，事务调度，隔离级别，并发控制，</a:t>
                </a: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0" indent="0">
                  <a:lnSpc>
                    <a:spcPct val="100000"/>
                  </a:lnSpc>
                  <a:buNone/>
                </a:pPr>
                <a:r>
                  <a:rPr lang="en-US" altLang="zh-CN" sz="1800" dirty="0">
                    <a:latin typeface="Microsoft YaHei" panose="020B0503020204020204" pitchFamily="34" charset="-122"/>
                    <a:ea typeface="Microsoft YaHei" panose="020B0503020204020204" pitchFamily="34" charset="-122"/>
                    <a:cs typeface="Arial" panose="020B0604020202020204" pitchFamily="34" charset="0"/>
                  </a:rPr>
                  <a:t>           </a:t>
                </a:r>
                <a:r>
                  <a:rPr lang="zh-CN" altLang="en-US" sz="1800" dirty="0">
                    <a:latin typeface="Microsoft YaHei" panose="020B0503020204020204" pitchFamily="34" charset="-122"/>
                    <a:ea typeface="Microsoft YaHei" panose="020B0503020204020204" pitchFamily="34" charset="-122"/>
                    <a:cs typeface="Arial" panose="020B0604020202020204" pitchFamily="34" charset="0"/>
                  </a:rPr>
                  <a:t>恢复</a:t>
                </a:r>
                <a:endParaRPr kumimoji="1" lang="en-US" altLang="zh-CN" sz="1800" dirty="0">
                  <a:latin typeface="微软雅黑" pitchFamily="34" charset="-122"/>
                  <a:ea typeface="微软雅黑" pitchFamily="34" charset="-122"/>
                </a:endParaRPr>
              </a:p>
              <a:p>
                <a:pPr marL="0" indent="0">
                  <a:lnSpc>
                    <a:spcPct val="100000"/>
                  </a:lnSpc>
                  <a:buNone/>
                </a:pP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0" indent="0">
                  <a:lnSpc>
                    <a:spcPct val="100000"/>
                  </a:lnSpc>
                  <a:buNone/>
                </a:pPr>
                <a:endParaRPr lang="en-US" altLang="zh-CN" sz="1800" dirty="0">
                  <a:latin typeface="Microsoft YaHei" panose="020B0503020204020204" pitchFamily="34" charset="-122"/>
                  <a:ea typeface="Microsoft YaHei" panose="020B0503020204020204" pitchFamily="34" charset="-122"/>
                  <a:cs typeface="Arial" panose="020B0604020202020204" pitchFamily="34" charset="0"/>
                </a:endParaRPr>
              </a:p>
              <a:p>
                <a:pPr marL="0" indent="0">
                  <a:lnSpc>
                    <a:spcPct val="150000"/>
                  </a:lnSpc>
                  <a:buNone/>
                </a:pPr>
                <a:endParaRPr kumimoji="1" lang="en-US" altLang="zh-CN" sz="1800" dirty="0"/>
              </a:p>
            </p:txBody>
          </p:sp>
        </mc:Choice>
        <mc:Fallback xmlns="">
          <p:sp>
            <p:nvSpPr>
              <p:cNvPr id="6" name="内容占位符 1">
                <a:extLst>
                  <a:ext uri="{FF2B5EF4-FFF2-40B4-BE49-F238E27FC236}">
                    <a16:creationId xmlns:a16="http://schemas.microsoft.com/office/drawing/2014/main" id="{02489588-B1FA-3548-9A2D-582BCF848D2D}"/>
                  </a:ext>
                </a:extLst>
              </p:cNvPr>
              <p:cNvSpPr txBox="1">
                <a:spLocks noRot="1" noChangeAspect="1" noMove="1" noResize="1" noEditPoints="1" noAdjustHandles="1" noChangeArrowheads="1" noChangeShapeType="1" noTextEdit="1"/>
              </p:cNvSpPr>
              <p:nvPr/>
            </p:nvSpPr>
            <p:spPr>
              <a:xfrm>
                <a:off x="819730" y="972273"/>
                <a:ext cx="4875014" cy="5366005"/>
              </a:xfrm>
              <a:prstGeom prst="rect">
                <a:avLst/>
              </a:prstGeom>
              <a:blipFill>
                <a:blip r:embed="rId2"/>
                <a:stretch>
                  <a:fillRect l="-248" t="-113"/>
                </a:stretch>
              </a:blipFill>
              <a:ln w="28575">
                <a:solidFill>
                  <a:srgbClr val="FF0000"/>
                </a:solidFill>
              </a:ln>
            </p:spPr>
            <p:txBody>
              <a:bodyPr/>
              <a:lstStyle/>
              <a:p>
                <a:r>
                  <a:rPr lang="zh-CN" altLang="en-US">
                    <a:noFill/>
                  </a:rPr>
                  <a:t> </a:t>
                </a:r>
              </a:p>
            </p:txBody>
          </p:sp>
        </mc:Fallback>
      </mc:AlternateContent>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0500" y="1039446"/>
            <a:ext cx="5462020" cy="5298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7363462" y="515258"/>
            <a:ext cx="3296095" cy="307777"/>
          </a:xfrm>
          <a:prstGeom prst="rect">
            <a:avLst/>
          </a:prstGeom>
          <a:noFill/>
        </p:spPr>
        <p:txBody>
          <a:bodyPr wrap="none" rtlCol="0">
            <a:spAutoFit/>
          </a:bodyPr>
          <a:lstStyle/>
          <a:p>
            <a:r>
              <a:rPr kumimoji="1" lang="zh-CN" altLang="en-US" sz="1400" dirty="0">
                <a:latin typeface="微软雅黑" pitchFamily="34" charset="-122"/>
                <a:ea typeface="微软雅黑" pitchFamily="34" charset="-122"/>
              </a:rPr>
              <a:t>数据库应用系统</a:t>
            </a:r>
            <a:r>
              <a:rPr kumimoji="1" lang="en-US" altLang="zh-CN" sz="1400" dirty="0">
                <a:latin typeface="微软雅黑" pitchFamily="34" charset="-122"/>
                <a:ea typeface="微软雅黑" pitchFamily="34" charset="-122"/>
              </a:rPr>
              <a:t>(</a:t>
            </a:r>
            <a:r>
              <a:rPr kumimoji="1" lang="en-US" altLang="zh-CN" sz="1400" dirty="0">
                <a:solidFill>
                  <a:srgbClr val="C00000"/>
                </a:solidFill>
                <a:latin typeface="微软雅黑" pitchFamily="34" charset="-122"/>
                <a:ea typeface="微软雅黑" pitchFamily="34" charset="-122"/>
              </a:rPr>
              <a:t>DBAS</a:t>
            </a:r>
            <a:r>
              <a:rPr kumimoji="1" lang="en-US" altLang="zh-CN" sz="1400" dirty="0">
                <a:latin typeface="微软雅黑" pitchFamily="34" charset="-122"/>
                <a:ea typeface="微软雅黑" pitchFamily="34" charset="-122"/>
              </a:rPr>
              <a:t>)</a:t>
            </a:r>
            <a:r>
              <a:rPr kumimoji="1" lang="zh-CN" altLang="en-US" sz="1400" dirty="0">
                <a:latin typeface="微软雅黑" pitchFamily="34" charset="-122"/>
                <a:ea typeface="微软雅黑" pitchFamily="34" charset="-122"/>
              </a:rPr>
              <a:t>全生命周期模型</a:t>
            </a:r>
          </a:p>
        </p:txBody>
      </p:sp>
    </p:spTree>
    <p:extLst>
      <p:ext uri="{BB962C8B-B14F-4D97-AF65-F5344CB8AC3E}">
        <p14:creationId xmlns:p14="http://schemas.microsoft.com/office/powerpoint/2010/main" val="161989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Contents</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14</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82954" y="1086339"/>
            <a:ext cx="11453445" cy="5460094"/>
          </a:xfrm>
          <a:noFill/>
        </p:spPr>
        <p:txBody>
          <a:bodyPr/>
          <a:lstStyle/>
          <a:p>
            <a:pPr marL="342900" indent="-342900" algn="l">
              <a:lnSpc>
                <a:spcPct val="150000"/>
              </a:lnSpc>
              <a:buFont typeface="Wingdings" panose="05000000000000000000" pitchFamily="2" charset="2"/>
              <a:buChar char="l"/>
            </a:pPr>
            <a:r>
              <a:rPr lang="en-US" altLang="zh-CN" sz="2400" dirty="0">
                <a:solidFill>
                  <a:schemeClr val="tx1"/>
                </a:solidFill>
              </a:rPr>
              <a:t>1. DBS Principles (</a:t>
            </a:r>
            <a:r>
              <a:rPr lang="zh-CN" altLang="en-US" sz="2400" dirty="0">
                <a:solidFill>
                  <a:schemeClr val="tx1"/>
                </a:solidFill>
              </a:rPr>
              <a:t>原理</a:t>
            </a:r>
            <a:r>
              <a:rPr lang="en-US" altLang="zh-CN" sz="2400" dirty="0">
                <a:solidFill>
                  <a:schemeClr val="tx1"/>
                </a:solidFill>
              </a:rPr>
              <a:t>)</a:t>
            </a:r>
          </a:p>
          <a:p>
            <a:pPr marL="800100" lvl="1" indent="-342900">
              <a:buFont typeface="Arial" panose="020B0604020202020204" pitchFamily="34" charset="0"/>
              <a:buChar char="•"/>
            </a:pPr>
            <a:r>
              <a:rPr lang="en-US" altLang="zh-CN" sz="2400" dirty="0"/>
              <a:t>data model</a:t>
            </a:r>
          </a:p>
          <a:p>
            <a:pPr lvl="1">
              <a:lnSpc>
                <a:spcPct val="90000"/>
              </a:lnSpc>
              <a:tabLst>
                <a:tab pos="576263" algn="l"/>
              </a:tabLst>
            </a:pPr>
            <a:r>
              <a:rPr lang="en-US" altLang="zh-CN" sz="2400" dirty="0"/>
              <a:t>— Chapter1, PART1(Chapter2),  PART7 (Chapter22, Chapter23)</a:t>
            </a:r>
          </a:p>
          <a:p>
            <a:pPr lvl="1"/>
            <a:r>
              <a:rPr lang="en-US" altLang="zh-CN" sz="2400" dirty="0"/>
              <a:t>— Appendix D, E </a:t>
            </a:r>
            <a:r>
              <a:rPr lang="zh-CN" altLang="en-US" sz="2400" dirty="0"/>
              <a:t>（略）</a:t>
            </a:r>
            <a:r>
              <a:rPr lang="en-US" altLang="zh-CN" sz="2400" dirty="0"/>
              <a:t> </a:t>
            </a:r>
          </a:p>
          <a:p>
            <a:pPr marL="800100" lvl="1" indent="-342900">
              <a:buFont typeface="Arial" panose="020B0604020202020204" pitchFamily="34" charset="0"/>
              <a:buChar char="•"/>
            </a:pPr>
            <a:r>
              <a:rPr lang="en-US" altLang="zh-CN" sz="2400" dirty="0"/>
              <a:t> databases</a:t>
            </a:r>
          </a:p>
          <a:p>
            <a:pPr lvl="1">
              <a:lnSpc>
                <a:spcPct val="90000"/>
              </a:lnSpc>
              <a:tabLst>
                <a:tab pos="576263" algn="l"/>
              </a:tabLst>
            </a:pPr>
            <a:r>
              <a:rPr lang="en-US" altLang="zh-CN" sz="2400" dirty="0"/>
              <a:t>— PART1(chapter 3-6)</a:t>
            </a:r>
            <a:endParaRPr lang="zh-CN" altLang="en-US" sz="2400" dirty="0"/>
          </a:p>
          <a:p>
            <a:pPr lvl="1">
              <a:lnSpc>
                <a:spcPct val="90000"/>
              </a:lnSpc>
              <a:tabLst>
                <a:tab pos="576263" algn="l"/>
              </a:tabLst>
            </a:pPr>
            <a:r>
              <a:rPr lang="en-US" altLang="zh-CN" sz="2400" dirty="0"/>
              <a:t>— PART7(chapter22,23) </a:t>
            </a:r>
            <a:endParaRPr lang="en-US" altLang="zh-CN" sz="2400" dirty="0">
              <a:solidFill>
                <a:schemeClr val="tx1">
                  <a:lumMod val="85000"/>
                  <a:lumOff val="15000"/>
                </a:schemeClr>
              </a:solidFill>
            </a:endParaRPr>
          </a:p>
          <a:p>
            <a:pPr marL="342900" indent="-342900" algn="l">
              <a:lnSpc>
                <a:spcPct val="150000"/>
              </a:lnSpc>
              <a:buFont typeface="Wingdings" panose="05000000000000000000" pitchFamily="2" charset="2"/>
              <a:buChar char="l"/>
            </a:pPr>
            <a:r>
              <a:rPr lang="en-US" altLang="zh-CN" sz="2400" dirty="0">
                <a:solidFill>
                  <a:schemeClr val="tx1"/>
                </a:solidFill>
              </a:rPr>
              <a:t>2. DBS Design (</a:t>
            </a:r>
            <a:r>
              <a:rPr lang="zh-CN" altLang="en-US" sz="2400" dirty="0">
                <a:solidFill>
                  <a:schemeClr val="tx1"/>
                </a:solidFill>
              </a:rPr>
              <a:t>数据库系统</a:t>
            </a:r>
            <a:r>
              <a:rPr lang="en-US" altLang="zh-CN" sz="2400" dirty="0">
                <a:solidFill>
                  <a:schemeClr val="tx1"/>
                </a:solidFill>
              </a:rPr>
              <a:t>/</a:t>
            </a:r>
            <a:r>
              <a:rPr lang="zh-CN" altLang="en-US" sz="2400" dirty="0">
                <a:solidFill>
                  <a:schemeClr val="tx1"/>
                </a:solidFill>
              </a:rPr>
              <a:t>数据库应用系统开发</a:t>
            </a:r>
            <a:r>
              <a:rPr lang="en-US" altLang="zh-CN" sz="2400" dirty="0">
                <a:solidFill>
                  <a:schemeClr val="tx1"/>
                </a:solidFill>
              </a:rPr>
              <a:t>)</a:t>
            </a:r>
          </a:p>
          <a:p>
            <a:pPr marL="800100" lvl="1" indent="-342900">
              <a:lnSpc>
                <a:spcPct val="90000"/>
              </a:lnSpc>
              <a:buFont typeface="Arial" panose="020B0604020202020204" pitchFamily="34" charset="0"/>
              <a:buChar char="•"/>
            </a:pPr>
            <a:r>
              <a:rPr lang="en-US" altLang="zh-CN" sz="2400" dirty="0"/>
              <a:t>DBS/DBAS</a:t>
            </a:r>
            <a:r>
              <a:rPr lang="zh-CN" altLang="en-US" sz="2400" dirty="0"/>
              <a:t>的生命周期与设计过程</a:t>
            </a:r>
            <a:endParaRPr lang="en-US" altLang="zh-CN" sz="2400" dirty="0"/>
          </a:p>
          <a:p>
            <a:pPr marL="800100" lvl="1" indent="-342900">
              <a:lnSpc>
                <a:spcPct val="90000"/>
              </a:lnSpc>
              <a:buFont typeface="Arial" panose="020B0604020202020204" pitchFamily="34" charset="0"/>
              <a:buChar char="•"/>
            </a:pPr>
            <a:r>
              <a:rPr lang="zh-CN" altLang="en-US" sz="2400" dirty="0"/>
              <a:t>数据库设计</a:t>
            </a:r>
            <a:endParaRPr lang="en-US" altLang="zh-CN" sz="2400" dirty="0"/>
          </a:p>
          <a:p>
            <a:pPr lvl="1"/>
            <a:r>
              <a:rPr lang="en-US" altLang="zh-CN" sz="2400" dirty="0"/>
              <a:t>— PART2</a:t>
            </a:r>
            <a:r>
              <a:rPr lang="zh-CN" altLang="en-US" sz="2400" dirty="0"/>
              <a:t>（</a:t>
            </a:r>
            <a:r>
              <a:rPr lang="en-US" altLang="zh-CN" sz="2400" dirty="0"/>
              <a:t>Chapter 7,8)</a:t>
            </a:r>
          </a:p>
          <a:p>
            <a:pPr lvl="1"/>
            <a:r>
              <a:rPr lang="en-US" altLang="zh-CN" sz="2400" dirty="0"/>
              <a:t>— PART10 (App. B)</a:t>
            </a:r>
          </a:p>
          <a:p>
            <a:pPr marL="800100" lvl="1" indent="-342900">
              <a:lnSpc>
                <a:spcPct val="90000"/>
              </a:lnSpc>
              <a:buFont typeface="Arial" panose="020B0604020202020204" pitchFamily="34" charset="0"/>
              <a:buChar char="•"/>
            </a:pPr>
            <a:r>
              <a:rPr lang="zh-CN" altLang="en-US" sz="2400" dirty="0"/>
              <a:t>应用开发与使用 </a:t>
            </a:r>
          </a:p>
          <a:p>
            <a:pPr lvl="1"/>
            <a:r>
              <a:rPr lang="en-US" altLang="zh-CN" sz="2400" dirty="0"/>
              <a:t> — Chapter9, Chapter24</a:t>
            </a:r>
          </a:p>
          <a:p>
            <a:pPr marL="800100" lvl="1" indent="-342900">
              <a:lnSpc>
                <a:spcPct val="90000"/>
              </a:lnSpc>
              <a:buFont typeface="Arial" panose="020B0604020202020204" pitchFamily="34" charset="0"/>
              <a:buChar char="•"/>
            </a:pPr>
            <a:endParaRPr lang="en-US" altLang="zh-CN" sz="2400" dirty="0">
              <a:latin typeface="+mj-ea"/>
              <a:ea typeface="+mj-ea"/>
            </a:endParaRPr>
          </a:p>
          <a:p>
            <a:pPr algn="l"/>
            <a:endParaRPr lang="en-US" dirty="0">
              <a:solidFill>
                <a:schemeClr val="tx1"/>
              </a:solidFill>
            </a:endParaRPr>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2983305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Contents</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15</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6096001" y="1086339"/>
            <a:ext cx="5628378" cy="4027528"/>
          </a:xfrm>
          <a:noFill/>
        </p:spPr>
        <p:txBody>
          <a:bodyPr/>
          <a:lstStyle/>
          <a:p>
            <a:pPr marL="342900" indent="-342900" algn="l">
              <a:lnSpc>
                <a:spcPct val="150000"/>
              </a:lnSpc>
              <a:buFont typeface="Wingdings" panose="05000000000000000000" pitchFamily="2" charset="2"/>
              <a:buChar char="l"/>
            </a:pPr>
            <a:r>
              <a:rPr lang="en-US" altLang="zh-CN" sz="2400" dirty="0">
                <a:solidFill>
                  <a:schemeClr val="tx1"/>
                </a:solidFill>
                <a:ea typeface="+mj-ea"/>
              </a:rPr>
              <a:t>4</a:t>
            </a:r>
            <a:r>
              <a:rPr lang="en-US" altLang="zh-CN" sz="2400" dirty="0">
                <a:solidFill>
                  <a:schemeClr val="tx1"/>
                </a:solidFill>
              </a:rPr>
              <a:t>. </a:t>
            </a:r>
            <a:r>
              <a:rPr lang="zh-CN" altLang="en-US" sz="2400" dirty="0">
                <a:solidFill>
                  <a:schemeClr val="tx1"/>
                </a:solidFill>
              </a:rPr>
              <a:t>数据处理与新型数据库应用</a:t>
            </a:r>
            <a:endParaRPr lang="en-US" altLang="zh-CN" sz="2400" dirty="0">
              <a:solidFill>
                <a:schemeClr val="tx1"/>
              </a:solidFill>
            </a:endParaRPr>
          </a:p>
          <a:p>
            <a:pPr marL="800100" lvl="1" indent="-342900">
              <a:buFont typeface="Arial" panose="020B0604020202020204" pitchFamily="34" charset="0"/>
              <a:buChar char="•"/>
            </a:pPr>
            <a:r>
              <a:rPr lang="en-US" altLang="zh-CN" sz="2400" dirty="0"/>
              <a:t>PART6: Chapter20, 21</a:t>
            </a:r>
          </a:p>
          <a:p>
            <a:pPr marL="800100" lvl="1" indent="-342900">
              <a:buFont typeface="Arial" panose="020B0604020202020204" pitchFamily="34" charset="0"/>
              <a:buChar char="•"/>
            </a:pPr>
            <a:r>
              <a:rPr lang="en-US" altLang="zh-CN" sz="2400" dirty="0"/>
              <a:t>PART8: Chapter25</a:t>
            </a:r>
          </a:p>
          <a:p>
            <a:pPr marL="800100" lvl="1" indent="-342900">
              <a:buFont typeface="Arial" panose="020B0604020202020204" pitchFamily="34" charset="0"/>
              <a:buChar char="•"/>
            </a:pPr>
            <a:endParaRPr lang="en-US" altLang="zh-CN" sz="2400" dirty="0"/>
          </a:p>
          <a:p>
            <a:pPr marL="342900" indent="-342900" algn="l">
              <a:lnSpc>
                <a:spcPct val="150000"/>
              </a:lnSpc>
              <a:buFont typeface="Wingdings" panose="05000000000000000000" pitchFamily="2" charset="2"/>
              <a:buChar char="l"/>
            </a:pPr>
            <a:r>
              <a:rPr lang="en-US" altLang="zh-CN" sz="2400" dirty="0">
                <a:solidFill>
                  <a:schemeClr val="tx1"/>
                </a:solidFill>
                <a:ea typeface="+mj-ea"/>
              </a:rPr>
              <a:t>5.   CASE STUDIES</a:t>
            </a:r>
          </a:p>
          <a:p>
            <a:pPr marL="800100" lvl="1" indent="-342900">
              <a:buFont typeface="Arial" panose="020B0604020202020204" pitchFamily="34" charset="0"/>
              <a:buChar char="•"/>
            </a:pPr>
            <a:r>
              <a:rPr lang="en-US" altLang="zh-CN" sz="2400" dirty="0"/>
              <a:t>PART9:  Chapter27-30</a:t>
            </a:r>
          </a:p>
          <a:p>
            <a:pPr marL="800100" lvl="1" indent="-342900">
              <a:buFont typeface="Arial" panose="020B0604020202020204" pitchFamily="34" charset="0"/>
              <a:buChar char="•"/>
            </a:pPr>
            <a:r>
              <a:rPr lang="en-US" altLang="zh-CN" sz="2400" dirty="0"/>
              <a:t>PostgreSQL, Oracle,</a:t>
            </a:r>
            <a:r>
              <a:rPr lang="zh-CN" altLang="en-US" sz="2400" dirty="0"/>
              <a:t> </a:t>
            </a:r>
            <a:r>
              <a:rPr lang="en-US" altLang="zh-CN" sz="2400" dirty="0"/>
              <a:t>DB2, SQL Server</a:t>
            </a:r>
          </a:p>
          <a:p>
            <a:pPr lvl="1">
              <a:lnSpc>
                <a:spcPct val="90000"/>
              </a:lnSpc>
              <a:tabLst>
                <a:tab pos="576263" algn="l"/>
              </a:tabLst>
            </a:pPr>
            <a:r>
              <a:rPr lang="en-US" altLang="zh-CN" sz="2400" dirty="0">
                <a:ea typeface="+mj-ea"/>
              </a:rPr>
              <a:t> </a:t>
            </a:r>
            <a:endParaRPr lang="en-US" dirty="0">
              <a:solidFill>
                <a:schemeClr val="tx1"/>
              </a:solidFill>
            </a:endParaRPr>
          </a:p>
        </p:txBody>
      </p:sp>
      <p:sp>
        <p:nvSpPr>
          <p:cNvPr id="8"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82955" y="1086339"/>
            <a:ext cx="5713046" cy="4027528"/>
          </a:xfrm>
          <a:noFill/>
        </p:spPr>
        <p:txBody>
          <a:bodyPr/>
          <a:lstStyle/>
          <a:p>
            <a:pPr marL="342900" indent="-342900" algn="l">
              <a:lnSpc>
                <a:spcPct val="150000"/>
              </a:lnSpc>
              <a:buFont typeface="Wingdings" panose="05000000000000000000" pitchFamily="2" charset="2"/>
              <a:buChar char="l"/>
            </a:pPr>
            <a:r>
              <a:rPr lang="en-US" altLang="zh-CN" sz="2400" dirty="0">
                <a:solidFill>
                  <a:schemeClr val="tx1"/>
                </a:solidFill>
                <a:ea typeface="+mj-ea"/>
              </a:rPr>
              <a:t>3</a:t>
            </a:r>
            <a:r>
              <a:rPr lang="en-US" altLang="zh-CN" sz="2400" dirty="0">
                <a:solidFill>
                  <a:schemeClr val="tx1"/>
                </a:solidFill>
              </a:rPr>
              <a:t>. DBS/DBMS Implementation</a:t>
            </a:r>
          </a:p>
          <a:p>
            <a:pPr marL="800100" lvl="1" indent="-342900">
              <a:buFont typeface="Arial" panose="020B0604020202020204" pitchFamily="34" charset="0"/>
              <a:buChar char="•"/>
            </a:pPr>
            <a:r>
              <a:rPr lang="zh-CN" altLang="en-US" sz="2400" dirty="0"/>
              <a:t>存储管理： </a:t>
            </a:r>
            <a:r>
              <a:rPr lang="en-US" altLang="zh-CN" sz="2400" dirty="0"/>
              <a:t>PART3 (chapter10-11)</a:t>
            </a:r>
          </a:p>
          <a:p>
            <a:pPr marL="800100" lvl="1" indent="-342900">
              <a:buFont typeface="Arial" panose="020B0604020202020204" pitchFamily="34" charset="0"/>
              <a:buChar char="•"/>
            </a:pPr>
            <a:r>
              <a:rPr lang="zh-CN" altLang="en-US" sz="2400" dirty="0"/>
              <a:t>查询处理： </a:t>
            </a:r>
            <a:r>
              <a:rPr lang="en-US" altLang="zh-CN" sz="2400" dirty="0"/>
              <a:t>PART3 (chapter12-13)  </a:t>
            </a:r>
          </a:p>
          <a:p>
            <a:pPr marL="800100" lvl="1" indent="-342900">
              <a:buFont typeface="Arial" panose="020B0604020202020204" pitchFamily="34" charset="0"/>
              <a:buChar char="•"/>
            </a:pPr>
            <a:r>
              <a:rPr lang="zh-CN" altLang="en-US" sz="2400" dirty="0"/>
              <a:t>事务管理：</a:t>
            </a:r>
            <a:endParaRPr lang="en-US" altLang="zh-CN" sz="2400" dirty="0"/>
          </a:p>
          <a:p>
            <a:pPr lvl="1"/>
            <a:r>
              <a:rPr lang="en-US" altLang="zh-CN" sz="2400" dirty="0"/>
              <a:t>— PART4 (Chapter14-16)</a:t>
            </a:r>
            <a:endParaRPr lang="zh-CN" altLang="en-US" sz="2400" dirty="0"/>
          </a:p>
          <a:p>
            <a:pPr algn="l">
              <a:spcBef>
                <a:spcPct val="0"/>
              </a:spcBef>
              <a:defRPr/>
            </a:pPr>
            <a:r>
              <a:rPr lang="en-US" altLang="zh-CN" sz="2400" dirty="0"/>
              <a:t>   — PART8(Chapter26</a:t>
            </a:r>
            <a:r>
              <a:rPr lang="zh-CN" altLang="en-US" sz="2400" dirty="0"/>
              <a:t>）</a:t>
            </a:r>
            <a:endParaRPr lang="en-US" altLang="zh-CN" sz="2400" dirty="0"/>
          </a:p>
          <a:p>
            <a:pPr marL="800100" lvl="1" indent="-342900">
              <a:buFont typeface="Arial" panose="020B0604020202020204" pitchFamily="34" charset="0"/>
              <a:buChar char="•"/>
              <a:defRPr/>
            </a:pPr>
            <a:r>
              <a:rPr lang="en-US" altLang="zh-CN" sz="2400" dirty="0"/>
              <a:t>DBS</a:t>
            </a:r>
            <a:r>
              <a:rPr lang="zh-CN" altLang="en-US" sz="2400" dirty="0"/>
              <a:t>体系结构： </a:t>
            </a:r>
            <a:endParaRPr lang="en-US" altLang="zh-CN" sz="2400" dirty="0"/>
          </a:p>
          <a:p>
            <a:pPr lvl="1">
              <a:defRPr/>
            </a:pPr>
            <a:r>
              <a:rPr lang="en-US" altLang="zh-CN" sz="2400" dirty="0"/>
              <a:t>—§1.9 </a:t>
            </a:r>
          </a:p>
          <a:p>
            <a:pPr lvl="1">
              <a:defRPr/>
            </a:pPr>
            <a:r>
              <a:rPr lang="en-US" altLang="zh-CN" sz="2400" dirty="0"/>
              <a:t>— PART5 ( Chapter 17.18.19)</a:t>
            </a:r>
          </a:p>
          <a:p>
            <a:pPr lvl="1">
              <a:lnSpc>
                <a:spcPct val="90000"/>
              </a:lnSpc>
              <a:tabLst>
                <a:tab pos="576263" algn="l"/>
              </a:tabLst>
            </a:pPr>
            <a:r>
              <a:rPr lang="en-US" altLang="zh-CN" sz="2400" dirty="0">
                <a:ea typeface="+mj-ea"/>
              </a:rPr>
              <a:t> </a:t>
            </a:r>
            <a:endParaRPr lang="en-US" dirty="0">
              <a:solidFill>
                <a:schemeClr val="tx1"/>
              </a:solidFill>
            </a:endParaRPr>
          </a:p>
        </p:txBody>
      </p:sp>
      <p:sp>
        <p:nvSpPr>
          <p:cNvPr id="7" name="文本占位符 5">
            <a:extLst>
              <a:ext uri="{FF2B5EF4-FFF2-40B4-BE49-F238E27FC236}">
                <a16:creationId xmlns:a16="http://schemas.microsoft.com/office/drawing/2014/main" id="{AAC4A14E-453E-48EE-A417-9867E5C5166D}"/>
              </a:ext>
            </a:extLst>
          </p:cNvPr>
          <p:cNvSpPr>
            <a:spLocks noGrp="1"/>
          </p:cNvSpPr>
          <p:nvPr>
            <p:ph type="body" sz="quarter" idx="14"/>
          </p:nvPr>
        </p:nvSpPr>
        <p:spPr>
          <a:xfrm>
            <a:off x="211826" y="365126"/>
            <a:ext cx="607900" cy="356503"/>
          </a:xfrm>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1646264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BE1F0D-EDDA-3343-B39D-E38E0F67C13B}"/>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3" name="灯片编号占位符 2">
            <a:extLst>
              <a:ext uri="{FF2B5EF4-FFF2-40B4-BE49-F238E27FC236}">
                <a16:creationId xmlns:a16="http://schemas.microsoft.com/office/drawing/2014/main" id="{90111833-9E93-A949-A182-1B73084387F6}"/>
              </a:ext>
            </a:extLst>
          </p:cNvPr>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16</a:t>
            </a:fld>
            <a:endParaRPr kumimoji="1" lang="zh-CN" altLang="en-US" dirty="0"/>
          </a:p>
        </p:txBody>
      </p:sp>
      <p:sp>
        <p:nvSpPr>
          <p:cNvPr id="4" name="标题 3">
            <a:extLst>
              <a:ext uri="{FF2B5EF4-FFF2-40B4-BE49-F238E27FC236}">
                <a16:creationId xmlns:a16="http://schemas.microsoft.com/office/drawing/2014/main" id="{38A25715-A4EB-024C-B60D-C17D46CBC4A0}"/>
              </a:ext>
            </a:extLst>
          </p:cNvPr>
          <p:cNvSpPr>
            <a:spLocks noGrp="1"/>
          </p:cNvSpPr>
          <p:nvPr>
            <p:ph type="title"/>
          </p:nvPr>
        </p:nvSpPr>
        <p:spPr/>
        <p:txBody>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Contents</a:t>
            </a:r>
            <a:endParaRPr kumimoji="1" lang="zh-CN" altLang="en-US" dirty="0"/>
          </a:p>
        </p:txBody>
      </p:sp>
      <p:sp>
        <p:nvSpPr>
          <p:cNvPr id="5" name="文本占位符 4">
            <a:extLst>
              <a:ext uri="{FF2B5EF4-FFF2-40B4-BE49-F238E27FC236}">
                <a16:creationId xmlns:a16="http://schemas.microsoft.com/office/drawing/2014/main" id="{9981BDCE-5E51-C44D-89E5-B9D6C00C7397}"/>
              </a:ext>
            </a:extLst>
          </p:cNvPr>
          <p:cNvSpPr>
            <a:spLocks noGrp="1"/>
          </p:cNvSpPr>
          <p:nvPr>
            <p:ph type="body" sz="quarter" idx="14"/>
          </p:nvPr>
        </p:nvSpPr>
        <p:spPr/>
        <p:txBody>
          <a:bodyPr/>
          <a:lstStyle/>
          <a:p>
            <a:r>
              <a:rPr kumimoji="1" lang="en-US" altLang="zh-CN" dirty="0"/>
              <a:t>03</a:t>
            </a:r>
            <a:endParaRPr kumimoji="1" lang="zh-CN" altLang="en-US" dirty="0"/>
          </a:p>
        </p:txBody>
      </p:sp>
      <p:sp>
        <p:nvSpPr>
          <p:cNvPr id="6" name="Content Placeholder 2">
            <a:extLst>
              <a:ext uri="{FF2B5EF4-FFF2-40B4-BE49-F238E27FC236}">
                <a16:creationId xmlns:a16="http://schemas.microsoft.com/office/drawing/2014/main" id="{55F986D5-D7D9-6446-9526-9389CD9831D8}"/>
              </a:ext>
            </a:extLst>
          </p:cNvPr>
          <p:cNvSpPr txBox="1">
            <a:spLocks/>
          </p:cNvSpPr>
          <p:nvPr/>
        </p:nvSpPr>
        <p:spPr>
          <a:xfrm>
            <a:off x="726021" y="1512875"/>
            <a:ext cx="10733557" cy="469045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kumimoji="1" lang="zh-CN" altLang="en-US">
                <a:latin typeface="微软雅黑" pitchFamily="34" charset="-122"/>
                <a:ea typeface="微软雅黑" pitchFamily="34" charset="-122"/>
              </a:rPr>
              <a:t>课堂教学</a:t>
            </a:r>
            <a:endParaRPr kumimoji="1" lang="en-US" altLang="zh-CN">
              <a:latin typeface="微软雅黑" pitchFamily="34" charset="-122"/>
              <a:ea typeface="微软雅黑" pitchFamily="34" charset="-122"/>
            </a:endParaRPr>
          </a:p>
          <a:p>
            <a:pPr marL="11113">
              <a:lnSpc>
                <a:spcPct val="150000"/>
              </a:lnSpc>
            </a:pPr>
            <a:endParaRPr kumimoji="1" lang="en-US" altLang="zh-CN" dirty="0">
              <a:latin typeface="微软雅黑" pitchFamily="34" charset="-122"/>
              <a:ea typeface="微软雅黑" pitchFamily="34" charset="-122"/>
            </a:endParaRPr>
          </a:p>
        </p:txBody>
      </p:sp>
      <p:sp>
        <p:nvSpPr>
          <p:cNvPr id="7"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8" name="TextBox 7"/>
          <p:cNvSpPr txBox="1"/>
          <p:nvPr/>
        </p:nvSpPr>
        <p:spPr>
          <a:xfrm>
            <a:off x="726021" y="1078492"/>
            <a:ext cx="5899051" cy="307777"/>
          </a:xfrm>
          <a:prstGeom prst="rect">
            <a:avLst/>
          </a:prstGeom>
          <a:noFill/>
        </p:spPr>
        <p:txBody>
          <a:bodyPr wrap="none" lIns="0" tIns="0" rIns="0" bIns="0" rtlCol="0">
            <a:spAutoFit/>
          </a:bodyPr>
          <a:lstStyle/>
          <a:p>
            <a:r>
              <a:rPr kumimoji="1" lang="zh-CN" altLang="zh-CN" sz="2000" b="1" dirty="0">
                <a:solidFill>
                  <a:srgbClr val="006666"/>
                </a:solidFill>
                <a:latin typeface="微软雅黑" pitchFamily="34" charset="-122"/>
                <a:ea typeface="微软雅黑" pitchFamily="34" charset="-122"/>
              </a:rPr>
              <a:t>改革教学内容，</a:t>
            </a:r>
            <a:r>
              <a:rPr kumimoji="1" lang="zh-CN" altLang="en-US" sz="2000" b="1" dirty="0">
                <a:solidFill>
                  <a:srgbClr val="006666"/>
                </a:solidFill>
                <a:latin typeface="微软雅黑" pitchFamily="34" charset="-122"/>
                <a:ea typeface="微软雅黑" pitchFamily="34" charset="-122"/>
              </a:rPr>
              <a:t>以</a:t>
            </a:r>
            <a:r>
              <a:rPr kumimoji="1" lang="zh-CN" altLang="zh-CN" sz="2000" b="1" dirty="0">
                <a:solidFill>
                  <a:srgbClr val="006666"/>
                </a:solidFill>
                <a:latin typeface="微软雅黑" pitchFamily="34" charset="-122"/>
                <a:ea typeface="微软雅黑" pitchFamily="34" charset="-122"/>
              </a:rPr>
              <a:t>提高学生复杂工程问题</a:t>
            </a:r>
            <a:r>
              <a:rPr kumimoji="1" lang="zh-CN" altLang="en-US" sz="2000" b="1" dirty="0">
                <a:solidFill>
                  <a:srgbClr val="006666"/>
                </a:solidFill>
                <a:latin typeface="微软雅黑" pitchFamily="34" charset="-122"/>
                <a:ea typeface="微软雅黑" pitchFamily="34" charset="-122"/>
              </a:rPr>
              <a:t>的</a:t>
            </a:r>
            <a:r>
              <a:rPr kumimoji="1" lang="zh-CN" altLang="zh-CN" sz="2000" b="1" dirty="0">
                <a:solidFill>
                  <a:srgbClr val="006666"/>
                </a:solidFill>
                <a:latin typeface="微软雅黑" pitchFamily="34" charset="-122"/>
                <a:ea typeface="微软雅黑" pitchFamily="34" charset="-122"/>
              </a:rPr>
              <a:t>解决能力</a:t>
            </a:r>
            <a:endParaRPr kumimoji="1" lang="en-US" altLang="zh-CN" sz="2000" b="1" dirty="0">
              <a:solidFill>
                <a:srgbClr val="006666"/>
              </a:solidFill>
              <a:latin typeface="微软雅黑" pitchFamily="34" charset="-122"/>
              <a:ea typeface="微软雅黑" pitchFamily="34" charset="-122"/>
            </a:endParaRPr>
          </a:p>
        </p:txBody>
      </p:sp>
      <p:sp>
        <p:nvSpPr>
          <p:cNvPr id="9" name="矩形 8"/>
          <p:cNvSpPr/>
          <p:nvPr/>
        </p:nvSpPr>
        <p:spPr>
          <a:xfrm>
            <a:off x="7425827" y="1849678"/>
            <a:ext cx="4594674" cy="44292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8002721" y="1443761"/>
            <a:ext cx="3296095" cy="307777"/>
          </a:xfrm>
          <a:prstGeom prst="rect">
            <a:avLst/>
          </a:prstGeom>
          <a:noFill/>
        </p:spPr>
        <p:txBody>
          <a:bodyPr wrap="none" rtlCol="0">
            <a:spAutoFit/>
          </a:bodyPr>
          <a:lstStyle/>
          <a:p>
            <a:r>
              <a:rPr kumimoji="1" lang="zh-CN" altLang="en-US" sz="1400" dirty="0">
                <a:latin typeface="微软雅黑" pitchFamily="34" charset="-122"/>
                <a:ea typeface="微软雅黑" pitchFamily="34" charset="-122"/>
              </a:rPr>
              <a:t>数据库应用系统</a:t>
            </a:r>
            <a:r>
              <a:rPr kumimoji="1" lang="en-US" altLang="zh-CN" sz="1400" dirty="0">
                <a:latin typeface="微软雅黑" pitchFamily="34" charset="-122"/>
                <a:ea typeface="微软雅黑" pitchFamily="34" charset="-122"/>
              </a:rPr>
              <a:t>(</a:t>
            </a:r>
            <a:r>
              <a:rPr kumimoji="1" lang="en-US" altLang="zh-CN" sz="1400" dirty="0">
                <a:solidFill>
                  <a:srgbClr val="C00000"/>
                </a:solidFill>
                <a:latin typeface="微软雅黑" pitchFamily="34" charset="-122"/>
                <a:ea typeface="微软雅黑" pitchFamily="34" charset="-122"/>
              </a:rPr>
              <a:t>DBAS</a:t>
            </a:r>
            <a:r>
              <a:rPr kumimoji="1" lang="en-US" altLang="zh-CN" sz="1400" dirty="0">
                <a:latin typeface="微软雅黑" pitchFamily="34" charset="-122"/>
                <a:ea typeface="微软雅黑" pitchFamily="34" charset="-122"/>
              </a:rPr>
              <a:t>)</a:t>
            </a:r>
            <a:r>
              <a:rPr kumimoji="1" lang="zh-CN" altLang="en-US" sz="1400" dirty="0">
                <a:latin typeface="微软雅黑" pitchFamily="34" charset="-122"/>
                <a:ea typeface="微软雅黑" pitchFamily="34" charset="-122"/>
              </a:rPr>
              <a:t>全生命周期模型</a:t>
            </a:r>
          </a:p>
        </p:txBody>
      </p:sp>
      <p:sp>
        <p:nvSpPr>
          <p:cNvPr id="11" name="矩形 10"/>
          <p:cNvSpPr/>
          <p:nvPr/>
        </p:nvSpPr>
        <p:spPr>
          <a:xfrm>
            <a:off x="411284" y="2097870"/>
            <a:ext cx="6840760" cy="42095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4069" y="1892127"/>
            <a:ext cx="4478187" cy="4344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连接符 12"/>
          <p:cNvCxnSpPr/>
          <p:nvPr/>
        </p:nvCxnSpPr>
        <p:spPr>
          <a:xfrm>
            <a:off x="9413903" y="3326220"/>
            <a:ext cx="0" cy="114332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p:nvSpPr>
        <p:spPr bwMode="auto">
          <a:xfrm>
            <a:off x="336519" y="1849678"/>
            <a:ext cx="6948772" cy="445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Aft>
                <a:spcPct val="20000"/>
              </a:spcAft>
              <a:buClr>
                <a:srgbClr val="006666"/>
              </a:buClr>
              <a:buSzPct val="120000"/>
              <a:defRPr/>
            </a:pPr>
            <a:endParaRPr kumimoji="1" lang="en-US" altLang="zh-CN" sz="2000" dirty="0">
              <a:latin typeface="微软雅黑" pitchFamily="34" charset="-122"/>
              <a:ea typeface="微软雅黑" pitchFamily="34" charset="-122"/>
            </a:endParaRPr>
          </a:p>
          <a:p>
            <a:pPr marL="608012" indent="-342900">
              <a:lnSpc>
                <a:spcPct val="150000"/>
              </a:lnSpc>
              <a:spcBef>
                <a:spcPts val="0"/>
              </a:spcBef>
              <a:buClr>
                <a:srgbClr val="FF0000"/>
              </a:buClr>
              <a:buFont typeface="Wingdings" pitchFamily="2" charset="2"/>
              <a:buChar char="Ø"/>
              <a:defRPr/>
            </a:pPr>
            <a:r>
              <a:rPr kumimoji="1" lang="zh-CN" altLang="en-US" sz="1600" dirty="0">
                <a:latin typeface="微软雅黑" pitchFamily="34" charset="-122"/>
                <a:ea typeface="微软雅黑" pitchFamily="34" charset="-122"/>
              </a:rPr>
              <a:t>基础型</a:t>
            </a:r>
            <a:endParaRPr kumimoji="1" lang="en-US" altLang="zh-CN" sz="1600" dirty="0">
              <a:latin typeface="微软雅黑" pitchFamily="34" charset="-122"/>
              <a:ea typeface="微软雅黑" pitchFamily="34" charset="-122"/>
            </a:endParaRPr>
          </a:p>
          <a:p>
            <a:pPr marL="265112">
              <a:lnSpc>
                <a:spcPct val="150000"/>
              </a:lnSpc>
              <a:spcBef>
                <a:spcPts val="0"/>
              </a:spcBef>
              <a:buClr>
                <a:srgbClr val="FF0000"/>
              </a:buClr>
              <a:defRPr/>
            </a:pPr>
            <a:r>
              <a:rPr lang="en-US" altLang="zh-CN" sz="1600" dirty="0"/>
              <a:t>—</a:t>
            </a:r>
            <a:r>
              <a:rPr kumimoji="1" lang="zh-CN" altLang="en-US" sz="1600" dirty="0">
                <a:latin typeface="微软雅黑" pitchFamily="34" charset="-122"/>
                <a:ea typeface="微软雅黑" pitchFamily="34" charset="-122"/>
              </a:rPr>
              <a:t> </a:t>
            </a:r>
            <a:r>
              <a:rPr kumimoji="1" lang="en-US" altLang="zh-CN" sz="1600" dirty="0">
                <a:latin typeface="微软雅黑" pitchFamily="34" charset="-122"/>
                <a:ea typeface="微软雅黑" pitchFamily="34" charset="-122"/>
              </a:rPr>
              <a:t> E-R</a:t>
            </a:r>
            <a:r>
              <a:rPr kumimoji="1" lang="zh-CN" altLang="en-US" sz="1600" dirty="0">
                <a:latin typeface="微软雅黑" pitchFamily="34" charset="-122"/>
                <a:ea typeface="微软雅黑" pitchFamily="34" charset="-122"/>
              </a:rPr>
              <a:t>模型，关系模型，关系规范化，查询处理与优化，数据库文件、事务管理；</a:t>
            </a:r>
            <a:endParaRPr kumimoji="1" lang="en-US" altLang="zh-CN" sz="1600" dirty="0">
              <a:latin typeface="微软雅黑" pitchFamily="34" charset="-122"/>
              <a:ea typeface="微软雅黑" pitchFamily="34" charset="-122"/>
            </a:endParaRPr>
          </a:p>
          <a:p>
            <a:pPr marL="550862" indent="-285750">
              <a:lnSpc>
                <a:spcPct val="150000"/>
              </a:lnSpc>
              <a:spcBef>
                <a:spcPts val="0"/>
              </a:spcBef>
              <a:buClr>
                <a:srgbClr val="FF0000"/>
              </a:buClr>
              <a:buFont typeface="Wingdings" pitchFamily="2" charset="2"/>
              <a:buChar char="Ø"/>
              <a:defRPr/>
            </a:pPr>
            <a:r>
              <a:rPr kumimoji="1" lang="zh-CN" altLang="en-US" sz="1600" dirty="0">
                <a:latin typeface="微软雅黑" pitchFamily="34" charset="-122"/>
                <a:ea typeface="微软雅黑" pitchFamily="34" charset="-122"/>
              </a:rPr>
              <a:t> 补充型：性能考虑</a:t>
            </a:r>
            <a:endParaRPr kumimoji="1" lang="en-US" altLang="zh-CN" sz="1600" dirty="0">
              <a:latin typeface="微软雅黑" pitchFamily="34" charset="-122"/>
              <a:ea typeface="微软雅黑" pitchFamily="34" charset="-122"/>
            </a:endParaRPr>
          </a:p>
          <a:p>
            <a:pPr marL="265112">
              <a:lnSpc>
                <a:spcPct val="150000"/>
              </a:lnSpc>
              <a:spcBef>
                <a:spcPts val="0"/>
              </a:spcBef>
              <a:buClr>
                <a:srgbClr val="FF0000"/>
              </a:buClr>
              <a:defRPr/>
            </a:pPr>
            <a:r>
              <a:rPr lang="en-US" altLang="zh-CN" sz="1600" dirty="0"/>
              <a:t>— </a:t>
            </a:r>
            <a:r>
              <a:rPr kumimoji="1" lang="zh-CN" altLang="zh-CN" sz="1600" dirty="0">
                <a:latin typeface="微软雅黑" pitchFamily="34" charset="-122"/>
                <a:ea typeface="微软雅黑" pitchFamily="34" charset="-122"/>
              </a:rPr>
              <a:t>数据库物理（索引、文件等）设计与优化、</a:t>
            </a:r>
            <a:r>
              <a:rPr kumimoji="1" lang="en-US" altLang="zh-CN" sz="1600" dirty="0">
                <a:latin typeface="微软雅黑" pitchFamily="34" charset="-122"/>
                <a:ea typeface="微软雅黑" pitchFamily="34" charset="-122"/>
              </a:rPr>
              <a:t>SQL</a:t>
            </a:r>
            <a:r>
              <a:rPr kumimoji="1" lang="zh-CN" altLang="zh-CN" sz="1600" dirty="0">
                <a:latin typeface="微软雅黑" pitchFamily="34" charset="-122"/>
                <a:ea typeface="微软雅黑" pitchFamily="34" charset="-122"/>
              </a:rPr>
              <a:t>语句优化、</a:t>
            </a:r>
            <a:r>
              <a:rPr kumimoji="1" lang="zh-CN" altLang="en-US" sz="1600" dirty="0">
                <a:latin typeface="微软雅黑" pitchFamily="34" charset="-122"/>
                <a:ea typeface="微软雅黑" pitchFamily="34" charset="-122"/>
              </a:rPr>
              <a:t>数据库访问接口、</a:t>
            </a:r>
            <a:r>
              <a:rPr kumimoji="1" lang="zh-CN" altLang="zh-CN" sz="1600" dirty="0">
                <a:latin typeface="微软雅黑" pitchFamily="34" charset="-122"/>
                <a:ea typeface="微软雅黑" pitchFamily="34" charset="-122"/>
              </a:rPr>
              <a:t>数据库事务及应用设计与优化</a:t>
            </a:r>
            <a:r>
              <a:rPr kumimoji="1" lang="zh-CN" altLang="en-US" sz="1600" dirty="0">
                <a:latin typeface="微软雅黑" pitchFamily="34" charset="-122"/>
                <a:ea typeface="微软雅黑" pitchFamily="34" charset="-122"/>
              </a:rPr>
              <a:t>、数据库应用系统生命周期模型；</a:t>
            </a:r>
            <a:endParaRPr kumimoji="1" lang="en-US" altLang="zh-CN" sz="1600" dirty="0">
              <a:latin typeface="微软雅黑" pitchFamily="34" charset="-122"/>
              <a:ea typeface="微软雅黑" pitchFamily="34" charset="-122"/>
            </a:endParaRPr>
          </a:p>
          <a:p>
            <a:pPr marL="550862" indent="-285750">
              <a:lnSpc>
                <a:spcPct val="150000"/>
              </a:lnSpc>
              <a:spcBef>
                <a:spcPts val="0"/>
              </a:spcBef>
              <a:buClr>
                <a:srgbClr val="FF0000"/>
              </a:buClr>
              <a:buFont typeface="Wingdings" pitchFamily="2" charset="2"/>
              <a:buChar char="Ø"/>
              <a:defRPr/>
            </a:pPr>
            <a:r>
              <a:rPr kumimoji="1" lang="zh-CN" altLang="en-US" sz="1600" dirty="0">
                <a:latin typeface="微软雅黑" pitchFamily="34" charset="-122"/>
                <a:ea typeface="微软雅黑" pitchFamily="34" charset="-122"/>
              </a:rPr>
              <a:t> 提高型：海量高并发数据处理，参照</a:t>
            </a:r>
            <a:r>
              <a:rPr kumimoji="1" lang="en-US" altLang="zh-CN" sz="1600" dirty="0">
                <a:latin typeface="微软雅黑" pitchFamily="34" charset="-122"/>
                <a:ea typeface="微软雅黑" pitchFamily="34" charset="-122"/>
              </a:rPr>
              <a:t>12306</a:t>
            </a:r>
            <a:r>
              <a:rPr kumimoji="1" lang="zh-CN" altLang="en-US" sz="1600" dirty="0">
                <a:latin typeface="微软雅黑" pitchFamily="34" charset="-122"/>
                <a:ea typeface="微软雅黑" pitchFamily="34" charset="-122"/>
              </a:rPr>
              <a:t>、淘宝</a:t>
            </a:r>
            <a:r>
              <a:rPr kumimoji="1" lang="en-US" altLang="zh-CN" sz="1600" dirty="0">
                <a:latin typeface="微软雅黑" pitchFamily="34" charset="-122"/>
                <a:ea typeface="微软雅黑" pitchFamily="34" charset="-122"/>
              </a:rPr>
              <a:t>/</a:t>
            </a:r>
            <a:r>
              <a:rPr kumimoji="1" lang="zh-CN" altLang="en-US" sz="1600" dirty="0">
                <a:latin typeface="微软雅黑" pitchFamily="34" charset="-122"/>
                <a:ea typeface="微软雅黑" pitchFamily="34" charset="-122"/>
              </a:rPr>
              <a:t>天猫数据处理</a:t>
            </a:r>
            <a:endParaRPr kumimoji="1" lang="en-US" altLang="zh-CN" sz="1600" dirty="0">
              <a:latin typeface="微软雅黑" pitchFamily="34" charset="-122"/>
              <a:ea typeface="微软雅黑" pitchFamily="34" charset="-122"/>
            </a:endParaRPr>
          </a:p>
          <a:p>
            <a:pPr marL="265112">
              <a:lnSpc>
                <a:spcPct val="150000"/>
              </a:lnSpc>
              <a:spcBef>
                <a:spcPts val="0"/>
              </a:spcBef>
              <a:buClr>
                <a:srgbClr val="FF0000"/>
              </a:buClr>
              <a:defRPr/>
            </a:pPr>
            <a:r>
              <a:rPr lang="en-US" altLang="zh-CN" sz="1600" dirty="0"/>
              <a:t>— </a:t>
            </a:r>
            <a:r>
              <a:rPr kumimoji="1" lang="en-US" altLang="zh-CN" sz="1600" dirty="0">
                <a:latin typeface="微软雅黑" pitchFamily="34" charset="-122"/>
                <a:ea typeface="微软雅黑" pitchFamily="34" charset="-122"/>
              </a:rPr>
              <a:t>NoSQL</a:t>
            </a:r>
            <a:r>
              <a:rPr kumimoji="1" lang="zh-CN" altLang="zh-CN" sz="1600" dirty="0">
                <a:latin typeface="微软雅黑" pitchFamily="34" charset="-122"/>
                <a:ea typeface="微软雅黑" pitchFamily="34" charset="-122"/>
              </a:rPr>
              <a:t>数据库、列存储、非结构化</a:t>
            </a:r>
            <a:r>
              <a:rPr kumimoji="1" lang="en-US" altLang="zh-CN" sz="1600" dirty="0">
                <a:latin typeface="微软雅黑" pitchFamily="34" charset="-122"/>
                <a:ea typeface="微软雅黑" pitchFamily="34" charset="-122"/>
              </a:rPr>
              <a:t>/</a:t>
            </a:r>
            <a:r>
              <a:rPr kumimoji="1" lang="zh-CN" altLang="zh-CN" sz="1600" dirty="0">
                <a:latin typeface="微软雅黑" pitchFamily="34" charset="-122"/>
                <a:ea typeface="微软雅黑" pitchFamily="34" charset="-122"/>
              </a:rPr>
              <a:t>半结构化数据模型</a:t>
            </a:r>
            <a:r>
              <a:rPr kumimoji="1" lang="zh-CN" altLang="en-US" sz="1600" dirty="0">
                <a:latin typeface="微软雅黑" pitchFamily="34" charset="-122"/>
                <a:ea typeface="微软雅黑" pitchFamily="34" charset="-122"/>
              </a:rPr>
              <a:t>、</a:t>
            </a:r>
            <a:r>
              <a:rPr kumimoji="1" lang="zh-CN" altLang="zh-CN" sz="1600" dirty="0">
                <a:latin typeface="微软雅黑" pitchFamily="34" charset="-122"/>
                <a:ea typeface="微软雅黑" pitchFamily="34" charset="-122"/>
              </a:rPr>
              <a:t>分布式数据库系统架构、读写分离、分库分表、负载分配均衡、数据库应用系统运行维护等</a:t>
            </a:r>
            <a:endParaRPr kumimoji="1" lang="en-US" altLang="zh-CN" sz="1600" dirty="0">
              <a:latin typeface="微软雅黑" pitchFamily="34" charset="-122"/>
              <a:ea typeface="微软雅黑" pitchFamily="34" charset="-122"/>
            </a:endParaRPr>
          </a:p>
        </p:txBody>
      </p:sp>
      <p:sp>
        <p:nvSpPr>
          <p:cNvPr id="15" name="剪去同侧角的矩形 14"/>
          <p:cNvSpPr/>
          <p:nvPr/>
        </p:nvSpPr>
        <p:spPr>
          <a:xfrm>
            <a:off x="7429743" y="1345622"/>
            <a:ext cx="4591429" cy="504056"/>
          </a:xfrm>
          <a:prstGeom prst="snip2Same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11284" y="1604487"/>
            <a:ext cx="6879877" cy="493384"/>
            <a:chOff x="407368" y="3573016"/>
            <a:chExt cx="6879877" cy="608982"/>
          </a:xfrm>
        </p:grpSpPr>
        <p:sp>
          <p:nvSpPr>
            <p:cNvPr id="17" name="剪去同侧角的矩形 16"/>
            <p:cNvSpPr/>
            <p:nvPr/>
          </p:nvSpPr>
          <p:spPr>
            <a:xfrm>
              <a:off x="407368" y="3573016"/>
              <a:ext cx="6840760" cy="608982"/>
            </a:xfrm>
            <a:prstGeom prst="snip2Same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23379" y="3708229"/>
              <a:ext cx="6863866" cy="379888"/>
            </a:xfrm>
            <a:prstGeom prst="rect">
              <a:avLst/>
            </a:prstGeom>
            <a:noFill/>
          </p:spPr>
          <p:txBody>
            <a:bodyPr wrap="square" rtlCol="0">
              <a:spAutoFit/>
            </a:bodyPr>
            <a:lstStyle/>
            <a:p>
              <a:pPr algn="ctr"/>
              <a:r>
                <a:rPr kumimoji="1" lang="zh-CN" altLang="en-US" sz="1400" dirty="0">
                  <a:latin typeface="微软雅黑" pitchFamily="34" charset="-122"/>
                  <a:ea typeface="微软雅黑" pitchFamily="34" charset="-122"/>
                </a:rPr>
                <a:t>基于</a:t>
              </a:r>
              <a:r>
                <a:rPr kumimoji="1" lang="en-US" altLang="zh-CN" sz="1400" dirty="0">
                  <a:latin typeface="微软雅黑" pitchFamily="34" charset="-122"/>
                  <a:ea typeface="微软雅黑" pitchFamily="34" charset="-122"/>
                </a:rPr>
                <a:t>DBAS</a:t>
              </a:r>
              <a:r>
                <a:rPr kumimoji="1" lang="zh-CN" altLang="zh-CN" sz="1400" dirty="0">
                  <a:latin typeface="微软雅黑" pitchFamily="34" charset="-122"/>
                  <a:ea typeface="微软雅黑" pitchFamily="34" charset="-122"/>
                </a:rPr>
                <a:t>生命周期模型</a:t>
              </a:r>
              <a:r>
                <a:rPr kumimoji="1" lang="zh-CN" altLang="en-US" sz="1400" dirty="0">
                  <a:latin typeface="微软雅黑" pitchFamily="34" charset="-122"/>
                  <a:ea typeface="微软雅黑" pitchFamily="34" charset="-122"/>
                </a:rPr>
                <a:t>的模块化</a:t>
              </a:r>
              <a:r>
                <a:rPr kumimoji="1" lang="zh-CN" altLang="zh-CN" sz="1400" dirty="0">
                  <a:latin typeface="微软雅黑" pitchFamily="34" charset="-122"/>
                  <a:ea typeface="微软雅黑" pitchFamily="34" charset="-122"/>
                </a:rPr>
                <a:t>内容，</a:t>
              </a:r>
              <a:r>
                <a:rPr kumimoji="1" lang="zh-CN" altLang="en-US" sz="1400" dirty="0">
                  <a:latin typeface="微软雅黑" pitchFamily="34" charset="-122"/>
                  <a:ea typeface="微软雅黑" pitchFamily="34" charset="-122"/>
                </a:rPr>
                <a:t>增加</a:t>
              </a:r>
              <a:r>
                <a:rPr kumimoji="1" lang="zh-CN" altLang="zh-CN" sz="1400" dirty="0">
                  <a:latin typeface="微软雅黑" pitchFamily="34" charset="-122"/>
                  <a:ea typeface="微软雅黑" pitchFamily="34" charset="-122"/>
                </a:rPr>
                <a:t>面向复杂工程问题解决能力的知识点</a:t>
              </a:r>
              <a:endParaRPr kumimoji="1" lang="en-US" altLang="zh-CN" sz="1400" dirty="0">
                <a:latin typeface="微软雅黑" pitchFamily="34" charset="-122"/>
                <a:ea typeface="微软雅黑" pitchFamily="34" charset="-122"/>
              </a:endParaRPr>
            </a:p>
          </p:txBody>
        </p:sp>
      </p:grpSp>
    </p:spTree>
    <p:extLst>
      <p:ext uri="{BB962C8B-B14F-4D97-AF65-F5344CB8AC3E}">
        <p14:creationId xmlns:p14="http://schemas.microsoft.com/office/powerpoint/2010/main" val="278956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Course Experiment and Course Work</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（课程设计）</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17</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04</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5"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16" name="矩形 15"/>
          <p:cNvSpPr/>
          <p:nvPr/>
        </p:nvSpPr>
        <p:spPr>
          <a:xfrm>
            <a:off x="448803" y="1485908"/>
            <a:ext cx="5688632" cy="48493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5"/>
          <p:cNvSpPr>
            <a:spLocks noChangeArrowheads="1"/>
          </p:cNvSpPr>
          <p:nvPr/>
        </p:nvSpPr>
        <p:spPr bwMode="auto">
          <a:xfrm>
            <a:off x="191344" y="1064728"/>
            <a:ext cx="5904656" cy="540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Aft>
                <a:spcPct val="20000"/>
              </a:spcAft>
              <a:buClr>
                <a:srgbClr val="006666"/>
              </a:buClr>
              <a:buSzPct val="120000"/>
              <a:defRPr/>
            </a:pPr>
            <a:endParaRPr kumimoji="1" lang="en-US" altLang="zh-CN" sz="2000" dirty="0">
              <a:latin typeface="微软雅黑" pitchFamily="34" charset="-122"/>
              <a:ea typeface="微软雅黑" pitchFamily="34" charset="-122"/>
            </a:endParaRPr>
          </a:p>
          <a:p>
            <a:pPr marL="608012" indent="-342900">
              <a:lnSpc>
                <a:spcPct val="150000"/>
              </a:lnSpc>
              <a:spcBef>
                <a:spcPts val="0"/>
              </a:spcBef>
              <a:buClr>
                <a:srgbClr val="FF0000"/>
              </a:buClr>
              <a:buFont typeface="Wingdings" panose="05000000000000000000" pitchFamily="2" charset="2"/>
              <a:buChar char="l"/>
              <a:defRPr/>
            </a:pPr>
            <a:r>
              <a:rPr kumimoji="1" lang="zh-CN" altLang="zh-CN" dirty="0">
                <a:ea typeface="微软雅黑" pitchFamily="34" charset="-122"/>
              </a:rPr>
              <a:t>采用电信大规模实际数据，</a:t>
            </a:r>
            <a:r>
              <a:rPr kumimoji="1" lang="en-US" altLang="zh-CN" dirty="0">
                <a:ea typeface="微软雅黑" pitchFamily="34" charset="-122"/>
              </a:rPr>
              <a:t>10</a:t>
            </a:r>
            <a:r>
              <a:rPr kumimoji="1" lang="zh-CN" altLang="en-US" dirty="0">
                <a:ea typeface="微软雅黑" pitchFamily="34" charset="-122"/>
              </a:rPr>
              <a:t>组实验</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ea typeface="微软雅黑" pitchFamily="34" charset="-122"/>
              </a:rPr>
              <a:t>数据库创建与维护</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en-US" altLang="zh-CN" dirty="0">
                <a:ea typeface="微软雅黑" pitchFamily="34" charset="-122"/>
              </a:rPr>
              <a:t>E-R</a:t>
            </a:r>
            <a:r>
              <a:rPr kumimoji="1" lang="zh-CN" altLang="zh-CN" dirty="0">
                <a:ea typeface="微软雅黑" pitchFamily="34" charset="-122"/>
              </a:rPr>
              <a:t>建模与关系表转换</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ea typeface="微软雅黑" pitchFamily="34" charset="-122"/>
              </a:rPr>
              <a:t>数据库表</a:t>
            </a:r>
            <a:r>
              <a:rPr kumimoji="1" lang="en-US" altLang="zh-CN" dirty="0">
                <a:ea typeface="微软雅黑" pitchFamily="34" charset="-122"/>
              </a:rPr>
              <a:t>/</a:t>
            </a:r>
            <a:r>
              <a:rPr kumimoji="1" lang="zh-CN" altLang="zh-CN" dirty="0">
                <a:ea typeface="微软雅黑" pitchFamily="34" charset="-122"/>
              </a:rPr>
              <a:t>视图的创建与维护</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ea typeface="微软雅黑" pitchFamily="34" charset="-122"/>
              </a:rPr>
              <a:t>数据查询与修改</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ea typeface="微软雅黑" pitchFamily="34" charset="-122"/>
              </a:rPr>
              <a:t>数据库完整性与安全性</a:t>
            </a:r>
            <a:endParaRPr kumimoji="1" lang="en-US" altLang="zh-CN" dirty="0">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solidFill>
                  <a:srgbClr val="C00000"/>
                </a:solidFill>
                <a:ea typeface="微软雅黑" pitchFamily="34" charset="-122"/>
              </a:rPr>
              <a:t>数据库接口</a:t>
            </a:r>
            <a:endParaRPr kumimoji="1" lang="en-US" altLang="zh-CN" dirty="0">
              <a:solidFill>
                <a:srgbClr val="C00000"/>
              </a:solidFill>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solidFill>
                  <a:srgbClr val="C00000"/>
                </a:solidFill>
                <a:ea typeface="微软雅黑" pitchFamily="34" charset="-122"/>
              </a:rPr>
              <a:t>数据库物理设</a:t>
            </a:r>
            <a:r>
              <a:rPr kumimoji="1" lang="zh-CN" altLang="en-US" dirty="0">
                <a:solidFill>
                  <a:srgbClr val="C00000"/>
                </a:solidFill>
                <a:ea typeface="微软雅黑" pitchFamily="34" charset="-122"/>
              </a:rPr>
              <a:t>计</a:t>
            </a:r>
            <a:endParaRPr kumimoji="1" lang="en-US" altLang="zh-CN" dirty="0">
              <a:solidFill>
                <a:srgbClr val="C00000"/>
              </a:solidFill>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solidFill>
                  <a:srgbClr val="C00000"/>
                </a:solidFill>
                <a:ea typeface="微软雅黑" pitchFamily="34" charset="-122"/>
              </a:rPr>
              <a:t>查询分析</a:t>
            </a:r>
            <a:r>
              <a:rPr kumimoji="1" lang="zh-CN" altLang="en-US" dirty="0">
                <a:solidFill>
                  <a:srgbClr val="C00000"/>
                </a:solidFill>
                <a:ea typeface="微软雅黑" pitchFamily="34" charset="-122"/>
              </a:rPr>
              <a:t>与</a:t>
            </a:r>
            <a:r>
              <a:rPr kumimoji="1" lang="en-US" altLang="zh-CN" dirty="0">
                <a:solidFill>
                  <a:srgbClr val="C00000"/>
                </a:solidFill>
                <a:ea typeface="微软雅黑" pitchFamily="34" charset="-122"/>
              </a:rPr>
              <a:t>SQL</a:t>
            </a:r>
            <a:r>
              <a:rPr kumimoji="1" lang="zh-CN" altLang="zh-CN" dirty="0">
                <a:solidFill>
                  <a:srgbClr val="C00000"/>
                </a:solidFill>
                <a:ea typeface="微软雅黑" pitchFamily="34" charset="-122"/>
              </a:rPr>
              <a:t>优化</a:t>
            </a:r>
            <a:endParaRPr kumimoji="1" lang="en-US" altLang="zh-CN" dirty="0">
              <a:solidFill>
                <a:srgbClr val="C00000"/>
              </a:solidFill>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solidFill>
                  <a:srgbClr val="C00000"/>
                </a:solidFill>
                <a:ea typeface="微软雅黑" pitchFamily="34" charset="-122"/>
              </a:rPr>
              <a:t>事务及其并发控制</a:t>
            </a:r>
            <a:endParaRPr kumimoji="1" lang="en-US" altLang="zh-CN" dirty="0">
              <a:solidFill>
                <a:srgbClr val="C00000"/>
              </a:solidFill>
              <a:ea typeface="微软雅黑" pitchFamily="34" charset="-122"/>
            </a:endParaRPr>
          </a:p>
          <a:p>
            <a:pPr marL="1065212" lvl="1" indent="-342900">
              <a:lnSpc>
                <a:spcPct val="150000"/>
              </a:lnSpc>
              <a:buClr>
                <a:srgbClr val="FF0000"/>
              </a:buClr>
              <a:buFont typeface="Wingdings" panose="05000000000000000000" pitchFamily="2" charset="2"/>
              <a:buChar char="l"/>
              <a:defRPr/>
            </a:pPr>
            <a:r>
              <a:rPr kumimoji="1" lang="zh-CN" altLang="zh-CN" dirty="0">
                <a:ea typeface="微软雅黑" pitchFamily="34" charset="-122"/>
              </a:rPr>
              <a:t>数据库备份与恢复</a:t>
            </a:r>
            <a:endParaRPr kumimoji="1" lang="en-US" altLang="zh-CN" dirty="0">
              <a:ea typeface="微软雅黑" pitchFamily="34" charset="-122"/>
            </a:endParaRPr>
          </a:p>
        </p:txBody>
      </p:sp>
      <p:sp>
        <p:nvSpPr>
          <p:cNvPr id="18" name="剪去同侧角的矩形 17"/>
          <p:cNvSpPr/>
          <p:nvPr/>
        </p:nvSpPr>
        <p:spPr>
          <a:xfrm>
            <a:off x="459040" y="935334"/>
            <a:ext cx="5688632" cy="550574"/>
          </a:xfrm>
          <a:prstGeom prst="snip2Same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itchFamily="34" charset="-122"/>
                <a:ea typeface="微软雅黑" pitchFamily="34" charset="-122"/>
              </a:rPr>
              <a:t>课程实验</a:t>
            </a:r>
            <a:endParaRPr kumimoji="1" lang="en-US" altLang="zh-CN" dirty="0">
              <a:solidFill>
                <a:schemeClr val="tx1"/>
              </a:solidFill>
              <a:latin typeface="微软雅黑" pitchFamily="34" charset="-122"/>
              <a:ea typeface="微软雅黑" pitchFamily="34" charset="-122"/>
            </a:endParaRPr>
          </a:p>
        </p:txBody>
      </p:sp>
      <p:sp>
        <p:nvSpPr>
          <p:cNvPr id="8" name="灯片编号占位符 7">
            <a:extLst>
              <a:ext uri="{FF2B5EF4-FFF2-40B4-BE49-F238E27FC236}">
                <a16:creationId xmlns:a16="http://schemas.microsoft.com/office/drawing/2014/main" id="{7EE563C8-CA0C-47A8-9A87-E33BA4228314}"/>
              </a:ext>
            </a:extLst>
          </p:cNvPr>
          <p:cNvSpPr>
            <a:spLocks noGrp="1"/>
          </p:cNvSpPr>
          <p:nvPr>
            <p:ph type="sldNum" sz="quarter" idx="12"/>
          </p:nvPr>
        </p:nvSpPr>
        <p:spPr/>
        <p:txBody>
          <a:bodyPr/>
          <a:lstStyle/>
          <a:p>
            <a:endParaRPr lang="zh-CN" altLang="en-US"/>
          </a:p>
        </p:txBody>
      </p:sp>
      <p:grpSp>
        <p:nvGrpSpPr>
          <p:cNvPr id="22" name="组合 21">
            <a:extLst>
              <a:ext uri="{FF2B5EF4-FFF2-40B4-BE49-F238E27FC236}">
                <a16:creationId xmlns:a16="http://schemas.microsoft.com/office/drawing/2014/main" id="{EC7B3505-770A-4892-9183-936D572FAF3C}"/>
              </a:ext>
            </a:extLst>
          </p:cNvPr>
          <p:cNvGrpSpPr/>
          <p:nvPr/>
        </p:nvGrpSpPr>
        <p:grpSpPr>
          <a:xfrm>
            <a:off x="6024623" y="935334"/>
            <a:ext cx="5688632" cy="5399958"/>
            <a:chOff x="4063806" y="1690689"/>
            <a:chExt cx="3472354" cy="4445630"/>
          </a:xfrm>
        </p:grpSpPr>
        <p:sp>
          <p:nvSpPr>
            <p:cNvPr id="23" name="矩形 22">
              <a:extLst>
                <a:ext uri="{FF2B5EF4-FFF2-40B4-BE49-F238E27FC236}">
                  <a16:creationId xmlns:a16="http://schemas.microsoft.com/office/drawing/2014/main" id="{C1CBDE24-F61A-48B1-B3C6-0D1893B51055}"/>
                </a:ext>
              </a:extLst>
            </p:cNvPr>
            <p:cNvSpPr/>
            <p:nvPr/>
          </p:nvSpPr>
          <p:spPr>
            <a:xfrm>
              <a:off x="4223792" y="2190085"/>
              <a:ext cx="3312368" cy="3946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剪去同侧角的矩形 26">
              <a:extLst>
                <a:ext uri="{FF2B5EF4-FFF2-40B4-BE49-F238E27FC236}">
                  <a16:creationId xmlns:a16="http://schemas.microsoft.com/office/drawing/2014/main" id="{48D6B15C-719C-4851-A65D-51F5AD2726B2}"/>
                </a:ext>
              </a:extLst>
            </p:cNvPr>
            <p:cNvSpPr/>
            <p:nvPr/>
          </p:nvSpPr>
          <p:spPr>
            <a:xfrm>
              <a:off x="4223792" y="1690689"/>
              <a:ext cx="3312368" cy="499396"/>
            </a:xfrm>
            <a:prstGeom prst="snip2SameRect">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微软雅黑" pitchFamily="34" charset="-122"/>
                  <a:ea typeface="微软雅黑" pitchFamily="34" charset="-122"/>
                </a:rPr>
                <a:t>课程实验</a:t>
              </a:r>
              <a:endParaRPr kumimoji="1" lang="en-US" altLang="zh-CN" dirty="0">
                <a:solidFill>
                  <a:schemeClr val="tx1"/>
                </a:solidFill>
                <a:latin typeface="微软雅黑" pitchFamily="34" charset="-122"/>
                <a:ea typeface="微软雅黑" pitchFamily="34" charset="-122"/>
              </a:endParaRPr>
            </a:p>
          </p:txBody>
        </p:sp>
        <p:sp>
          <p:nvSpPr>
            <p:cNvPr id="25" name="Rectangle 5">
              <a:extLst>
                <a:ext uri="{FF2B5EF4-FFF2-40B4-BE49-F238E27FC236}">
                  <a16:creationId xmlns:a16="http://schemas.microsoft.com/office/drawing/2014/main" id="{A4800F59-188B-4ED8-9154-74B9836945DA}"/>
                </a:ext>
              </a:extLst>
            </p:cNvPr>
            <p:cNvSpPr>
              <a:spLocks noChangeArrowheads="1"/>
            </p:cNvSpPr>
            <p:nvPr/>
          </p:nvSpPr>
          <p:spPr bwMode="auto">
            <a:xfrm>
              <a:off x="4063806" y="1821742"/>
              <a:ext cx="3472354" cy="353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Aft>
                  <a:spcPct val="20000"/>
                </a:spcAft>
                <a:buClr>
                  <a:srgbClr val="006666"/>
                </a:buClr>
                <a:buSzPct val="120000"/>
                <a:defRPr/>
              </a:pPr>
              <a:endParaRPr kumimoji="1" lang="en-US" altLang="zh-CN" sz="2000" dirty="0">
                <a:latin typeface="微软雅黑" pitchFamily="34" charset="-122"/>
                <a:ea typeface="微软雅黑" pitchFamily="34" charset="-122"/>
              </a:endParaRPr>
            </a:p>
            <a:p>
              <a:pPr marL="608012" indent="-342900" algn="just">
                <a:lnSpc>
                  <a:spcPct val="150000"/>
                </a:lnSpc>
                <a:buClr>
                  <a:srgbClr val="FF0000"/>
                </a:buClr>
                <a:buFont typeface="Wingdings" pitchFamily="2" charset="2"/>
                <a:buChar char="l"/>
                <a:defRPr/>
              </a:pPr>
              <a:r>
                <a:rPr kumimoji="1" lang="zh-CN" altLang="en-US" dirty="0">
                  <a:solidFill>
                    <a:srgbClr val="FF0000"/>
                  </a:solidFill>
                  <a:ea typeface="微软雅黑" pitchFamily="34" charset="-122"/>
                  <a:cs typeface="Times New Roman" panose="02020603050405020304" pitchFamily="18" charset="0"/>
                </a:rPr>
                <a:t>实验环境</a:t>
              </a:r>
              <a:endParaRPr kumimoji="1" lang="en-US" altLang="zh-CN" dirty="0">
                <a:solidFill>
                  <a:srgbClr val="FF0000"/>
                </a:solidFill>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dirty="0">
                  <a:ea typeface="微软雅黑" pitchFamily="34" charset="-122"/>
                  <a:cs typeface="Times New Roman" panose="02020603050405020304" pitchFamily="18" charset="0"/>
                </a:rPr>
                <a:t>华为云数据库</a:t>
              </a:r>
              <a:r>
                <a:rPr kumimoji="1" lang="en-US" altLang="zh-CN" dirty="0" err="1">
                  <a:ea typeface="微软雅黑" pitchFamily="34" charset="-122"/>
                  <a:cs typeface="Times New Roman" panose="02020603050405020304" pitchFamily="18" charset="0"/>
                </a:rPr>
                <a:t>GaussDB</a:t>
              </a:r>
              <a:r>
                <a:rPr kumimoji="1" lang="en-US" altLang="zh-CN" dirty="0">
                  <a:ea typeface="微软雅黑" pitchFamily="34" charset="-122"/>
                  <a:cs typeface="Times New Roman" panose="02020603050405020304" pitchFamily="18" charset="0"/>
                </a:rPr>
                <a:t>(MySQL)</a:t>
              </a:r>
              <a:r>
                <a:rPr kumimoji="1" lang="zh-CN" altLang="en-US" dirty="0">
                  <a:ea typeface="微软雅黑" pitchFamily="34" charset="-122"/>
                  <a:cs typeface="Times New Roman" panose="02020603050405020304" pitchFamily="18" charset="0"/>
                </a:rPr>
                <a:t>，</a:t>
              </a:r>
              <a:r>
                <a:rPr kumimoji="1" lang="en-US" altLang="zh-CN" dirty="0" err="1">
                  <a:ea typeface="微软雅黑" pitchFamily="34" charset="-122"/>
                  <a:cs typeface="Times New Roman" panose="02020603050405020304" pitchFamily="18" charset="0"/>
                </a:rPr>
                <a:t>openGuass</a:t>
              </a:r>
              <a:endParaRPr kumimoji="1" lang="en-US" altLang="zh-CN" dirty="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dirty="0">
                  <a:ea typeface="微软雅黑" pitchFamily="34" charset="-122"/>
                  <a:cs typeface="Times New Roman" panose="02020603050405020304" pitchFamily="18" charset="0"/>
                </a:rPr>
                <a:t>其它数据库</a:t>
              </a:r>
              <a:endParaRPr kumimoji="1" lang="en-US" altLang="zh-CN" dirty="0">
                <a:ea typeface="微软雅黑" pitchFamily="34" charset="-122"/>
                <a:cs typeface="Times New Roman" panose="02020603050405020304" pitchFamily="18" charset="0"/>
              </a:endParaRPr>
            </a:p>
            <a:p>
              <a:pPr marL="608012" indent="-342900" algn="just">
                <a:lnSpc>
                  <a:spcPct val="150000"/>
                </a:lnSpc>
                <a:spcBef>
                  <a:spcPts val="0"/>
                </a:spcBef>
                <a:buClr>
                  <a:srgbClr val="FF0000"/>
                </a:buClr>
                <a:buFont typeface="Wingdings" pitchFamily="2" charset="2"/>
                <a:buChar char="l"/>
                <a:defRPr/>
              </a:pPr>
              <a:r>
                <a:rPr kumimoji="1" lang="zh-CN" altLang="en-US" dirty="0">
                  <a:solidFill>
                    <a:srgbClr val="FF0000"/>
                  </a:solidFill>
                  <a:ea typeface="微软雅黑" pitchFamily="34" charset="-122"/>
                  <a:cs typeface="Times New Roman" panose="02020603050405020304" pitchFamily="18" charset="0"/>
                </a:rPr>
                <a:t>实验数据</a:t>
              </a:r>
              <a:endParaRPr kumimoji="1" lang="en-US" altLang="zh-CN" dirty="0">
                <a:solidFill>
                  <a:srgbClr val="FF0000"/>
                </a:solidFill>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dirty="0">
                  <a:ea typeface="微软雅黑" pitchFamily="34" charset="-122"/>
                  <a:cs typeface="Times New Roman" panose="02020603050405020304" pitchFamily="18" charset="0"/>
                </a:rPr>
                <a:t>昆明、郑州等地</a:t>
              </a:r>
              <a:r>
                <a:rPr kumimoji="1" lang="en-US" altLang="zh-CN" dirty="0">
                  <a:ea typeface="微软雅黑" pitchFamily="34" charset="-122"/>
                  <a:cs typeface="Times New Roman" panose="02020603050405020304" pitchFamily="18" charset="0"/>
                </a:rPr>
                <a:t>2020</a:t>
              </a:r>
              <a:r>
                <a:rPr kumimoji="1" lang="zh-CN" altLang="en-US" dirty="0">
                  <a:ea typeface="微软雅黑" pitchFamily="34" charset="-122"/>
                  <a:cs typeface="Times New Roman" panose="02020603050405020304" pitchFamily="18" charset="0"/>
                </a:rPr>
                <a:t>年</a:t>
              </a:r>
              <a:r>
                <a:rPr kumimoji="1" lang="en-US" altLang="zh-CN" dirty="0">
                  <a:ea typeface="微软雅黑" pitchFamily="34" charset="-122"/>
                  <a:cs typeface="Times New Roman" panose="02020603050405020304" pitchFamily="18" charset="0"/>
                </a:rPr>
                <a:t>LTE</a:t>
              </a:r>
              <a:r>
                <a:rPr kumimoji="1" lang="zh-CN" altLang="en-US" dirty="0">
                  <a:ea typeface="微软雅黑" pitchFamily="34" charset="-122"/>
                  <a:cs typeface="Times New Roman" panose="02020603050405020304" pitchFamily="18" charset="0"/>
                </a:rPr>
                <a:t>网络实际数据，</a:t>
              </a:r>
              <a:r>
                <a:rPr kumimoji="1" lang="en-US" altLang="zh-CN" dirty="0">
                  <a:ea typeface="微软雅黑" pitchFamily="34" charset="-122"/>
                  <a:cs typeface="Times New Roman" panose="02020603050405020304" pitchFamily="18" charset="0"/>
                </a:rPr>
                <a:t>5000+</a:t>
              </a:r>
              <a:r>
                <a:rPr kumimoji="1" lang="zh-CN" altLang="en-US" dirty="0">
                  <a:ea typeface="微软雅黑" pitchFamily="34" charset="-122"/>
                  <a:cs typeface="Times New Roman" panose="02020603050405020304" pitchFamily="18" charset="0"/>
                </a:rPr>
                <a:t>多个小区，</a:t>
              </a:r>
              <a:r>
                <a:rPr kumimoji="1" lang="en-US" altLang="zh-CN" dirty="0">
                  <a:ea typeface="微软雅黑" pitchFamily="34" charset="-122"/>
                  <a:cs typeface="Times New Roman" panose="02020603050405020304" pitchFamily="18" charset="0"/>
                </a:rPr>
                <a:t>14</a:t>
              </a:r>
              <a:r>
                <a:rPr kumimoji="1" lang="zh-CN" altLang="en-US" dirty="0">
                  <a:ea typeface="微软雅黑" pitchFamily="34" charset="-122"/>
                  <a:cs typeface="Times New Roman" panose="02020603050405020304" pitchFamily="18" charset="0"/>
                </a:rPr>
                <a:t>张表</a:t>
              </a:r>
              <a:endParaRPr kumimoji="1" lang="en-US" altLang="zh-CN" dirty="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dirty="0">
                  <a:ea typeface="微软雅黑" pitchFamily="34" charset="-122"/>
                  <a:cs typeface="Times New Roman" panose="02020603050405020304" pitchFamily="18" charset="0"/>
                </a:rPr>
                <a:t>网络配置数据、</a:t>
              </a:r>
              <a:r>
                <a:rPr kumimoji="1" lang="en-US" altLang="zh-CN" dirty="0">
                  <a:ea typeface="微软雅黑" pitchFamily="34" charset="-122"/>
                  <a:cs typeface="Times New Roman" panose="02020603050405020304" pitchFamily="18" charset="0"/>
                </a:rPr>
                <a:t>365</a:t>
              </a:r>
              <a:r>
                <a:rPr kumimoji="1" lang="zh-CN" altLang="en-US" dirty="0">
                  <a:ea typeface="微软雅黑" pitchFamily="34" charset="-122"/>
                  <a:cs typeface="Times New Roman" panose="02020603050405020304" pitchFamily="18" charset="0"/>
                </a:rPr>
                <a:t>天小时级小区</a:t>
              </a:r>
              <a:r>
                <a:rPr kumimoji="1" lang="en-US" altLang="zh-CN" dirty="0">
                  <a:ea typeface="微软雅黑" pitchFamily="34" charset="-122"/>
                  <a:cs typeface="Times New Roman" panose="02020603050405020304" pitchFamily="18" charset="0"/>
                </a:rPr>
                <a:t>KPI</a:t>
              </a:r>
              <a:r>
                <a:rPr kumimoji="1" lang="zh-CN" altLang="en-US" dirty="0">
                  <a:ea typeface="微软雅黑" pitchFamily="34" charset="-122"/>
                  <a:cs typeface="Times New Roman" panose="02020603050405020304" pitchFamily="18" charset="0"/>
                </a:rPr>
                <a:t>数据、路测数据，</a:t>
              </a:r>
              <a:r>
                <a:rPr kumimoji="1" lang="en-US" altLang="zh-CN" dirty="0">
                  <a:ea typeface="微软雅黑" pitchFamily="34" charset="-122"/>
                  <a:cs typeface="Times New Roman" panose="02020603050405020304" pitchFamily="18" charset="0"/>
                </a:rPr>
                <a:t>50</a:t>
              </a:r>
              <a:r>
                <a:rPr kumimoji="1" lang="zh-CN" altLang="en-US" dirty="0">
                  <a:ea typeface="微软雅黑" pitchFamily="34" charset="-122"/>
                  <a:cs typeface="Times New Roman" panose="02020603050405020304" pitchFamily="18" charset="0"/>
                </a:rPr>
                <a:t>万</a:t>
              </a:r>
              <a:r>
                <a:rPr kumimoji="1" lang="en-US" altLang="zh-CN" dirty="0">
                  <a:ea typeface="微软雅黑" pitchFamily="34" charset="-122"/>
                  <a:cs typeface="Times New Roman" panose="02020603050405020304" pitchFamily="18" charset="0"/>
                </a:rPr>
                <a:t>+</a:t>
              </a:r>
              <a:r>
                <a:rPr kumimoji="1" lang="zh-CN" altLang="en-US" dirty="0">
                  <a:ea typeface="微软雅黑" pitchFamily="34" charset="-122"/>
                  <a:cs typeface="Times New Roman" panose="02020603050405020304" pitchFamily="18" charset="0"/>
                </a:rPr>
                <a:t>条</a:t>
              </a:r>
              <a:r>
                <a:rPr kumimoji="1" lang="en-US" altLang="zh-CN" dirty="0">
                  <a:solidFill>
                    <a:srgbClr val="FF0000"/>
                  </a:solidFill>
                  <a:ea typeface="微软雅黑" pitchFamily="34" charset="-122"/>
                  <a:cs typeface="Times New Roman" panose="02020603050405020304" pitchFamily="18" charset="0"/>
                </a:rPr>
                <a:t>MRO</a:t>
              </a:r>
              <a:r>
                <a:rPr kumimoji="1" lang="zh-CN" altLang="en-US" dirty="0">
                  <a:solidFill>
                    <a:srgbClr val="FF0000"/>
                  </a:solidFill>
                  <a:ea typeface="微软雅黑" pitchFamily="34" charset="-122"/>
                  <a:cs typeface="Times New Roman" panose="02020603050405020304" pitchFamily="18" charset="0"/>
                </a:rPr>
                <a:t>测量报告</a:t>
              </a:r>
              <a:r>
                <a:rPr kumimoji="1" lang="zh-CN" altLang="en-US" dirty="0">
                  <a:ea typeface="微软雅黑" pitchFamily="34" charset="-122"/>
                  <a:cs typeface="Times New Roman" panose="02020603050405020304" pitchFamily="18" charset="0"/>
                </a:rPr>
                <a:t>数据</a:t>
              </a:r>
              <a:endParaRPr kumimoji="1" lang="en-US" altLang="zh-CN" dirty="0">
                <a:ea typeface="微软雅黑" pitchFamily="34" charset="-122"/>
                <a:cs typeface="Times New Roman" panose="02020603050405020304" pitchFamily="18" charset="0"/>
              </a:endParaRPr>
            </a:p>
            <a:p>
              <a:pPr marL="608012" indent="-342900" algn="just">
                <a:lnSpc>
                  <a:spcPct val="150000"/>
                </a:lnSpc>
                <a:buClr>
                  <a:srgbClr val="FF0000"/>
                </a:buClr>
                <a:buFont typeface="Wingdings" pitchFamily="2" charset="2"/>
                <a:buChar char="l"/>
                <a:defRPr/>
              </a:pPr>
              <a:r>
                <a:rPr kumimoji="1" lang="zh-CN" altLang="en-US" sz="1800" dirty="0">
                  <a:solidFill>
                    <a:srgbClr val="FF0000"/>
                  </a:solidFill>
                  <a:ea typeface="微软雅黑" pitchFamily="34" charset="-122"/>
                  <a:cs typeface="Times New Roman" panose="02020603050405020304" pitchFamily="18" charset="0"/>
                </a:rPr>
                <a:t>实验内容及实验指导书</a:t>
              </a:r>
              <a:endParaRPr kumimoji="1" lang="en-US" altLang="zh-CN" dirty="0">
                <a:solidFill>
                  <a:srgbClr val="FF0000"/>
                </a:solidFill>
                <a:ea typeface="微软雅黑" pitchFamily="34" charset="-122"/>
                <a:cs typeface="Times New Roman" panose="02020603050405020304" pitchFamily="18" charset="0"/>
              </a:endParaRPr>
            </a:p>
            <a:p>
              <a:pPr marL="608012" indent="-342900" algn="just">
                <a:lnSpc>
                  <a:spcPct val="150000"/>
                </a:lnSpc>
                <a:buClr>
                  <a:srgbClr val="FF0000"/>
                </a:buClr>
                <a:buFont typeface="Wingdings" pitchFamily="2" charset="2"/>
                <a:buChar char="l"/>
                <a:defRPr/>
              </a:pPr>
              <a:r>
                <a:rPr kumimoji="1" lang="zh-CN" altLang="zh-CN" sz="1800" dirty="0">
                  <a:ea typeface="微软雅黑" pitchFamily="34" charset="-122"/>
                  <a:cs typeface="Times New Roman" panose="02020603050405020304" pitchFamily="18" charset="0"/>
                </a:rPr>
                <a:t>每组</a:t>
              </a:r>
              <a:r>
                <a:rPr kumimoji="1" lang="zh-CN" altLang="en-US" dirty="0">
                  <a:ea typeface="微软雅黑" pitchFamily="34" charset="-122"/>
                  <a:cs typeface="Times New Roman" panose="02020603050405020304" pitchFamily="18" charset="0"/>
                </a:rPr>
                <a:t>实验</a:t>
              </a:r>
              <a:r>
                <a:rPr kumimoji="1" lang="zh-CN" altLang="zh-CN" sz="1800" dirty="0">
                  <a:ea typeface="微软雅黑" pitchFamily="34" charset="-122"/>
                  <a:cs typeface="Times New Roman" panose="02020603050405020304" pitchFamily="18" charset="0"/>
                </a:rPr>
                <a:t>层次和难度不一</a:t>
              </a:r>
              <a:endParaRPr kumimoji="1" lang="en-US" altLang="zh-CN" sz="1800" dirty="0">
                <a:solidFill>
                  <a:schemeClr val="tx1"/>
                </a:solidFill>
                <a:ea typeface="微软雅黑" pitchFamily="34" charset="-122"/>
                <a:cs typeface="Times New Roman" panose="02020603050405020304" pitchFamily="18" charset="0"/>
              </a:endParaRPr>
            </a:p>
            <a:p>
              <a:pPr marL="608012" indent="-342900" algn="just">
                <a:lnSpc>
                  <a:spcPct val="150000"/>
                </a:lnSpc>
                <a:buClr>
                  <a:srgbClr val="FF0000"/>
                </a:buClr>
                <a:buFont typeface="Wingdings" pitchFamily="2" charset="2"/>
                <a:buChar char="l"/>
                <a:defRPr/>
              </a:pPr>
              <a:endParaRPr kumimoji="1" lang="en-US" altLang="zh-CN" sz="1800" dirty="0">
                <a:latin typeface="微软雅黑" pitchFamily="34" charset="-122"/>
                <a:ea typeface="微软雅黑" pitchFamily="34" charset="-122"/>
              </a:endParaRPr>
            </a:p>
          </p:txBody>
        </p:sp>
      </p:grpSp>
    </p:spTree>
    <p:extLst>
      <p:ext uri="{BB962C8B-B14F-4D97-AF65-F5344CB8AC3E}">
        <p14:creationId xmlns:p14="http://schemas.microsoft.com/office/powerpoint/2010/main" val="346059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Experiments on </a:t>
            </a:r>
            <a:r>
              <a:rPr lang="en-US" altLang="zh-CN" sz="2400" b="1" dirty="0" err="1">
                <a:solidFill>
                  <a:schemeClr val="accent5">
                    <a:lumMod val="75000"/>
                  </a:schemeClr>
                </a:solidFill>
                <a:latin typeface="微软雅黑" panose="020B0503020204020204" pitchFamily="2" charset="-122"/>
                <a:ea typeface="微软雅黑" panose="020B0503020204020204" pitchFamily="2" charset="-122"/>
              </a:rPr>
              <a:t>GaussDB</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18</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66292" y="914400"/>
            <a:ext cx="5039086" cy="2925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indent="-342900">
              <a:lnSpc>
                <a:spcPct val="114000"/>
              </a:lnSpc>
              <a:buClr>
                <a:srgbClr val="FF0000"/>
              </a:buClr>
              <a:buFont typeface="Wingdings" panose="05000000000000000000" pitchFamily="2" charset="2"/>
              <a:buChar char="l"/>
            </a:pPr>
            <a:r>
              <a:rPr lang="en-US" altLang="zh-CN" sz="2400" dirty="0">
                <a:latin typeface="+mn-lt"/>
                <a:ea typeface="+mn-ea"/>
              </a:rPr>
              <a:t> </a:t>
            </a:r>
            <a:r>
              <a:rPr lang="zh-CN" altLang="en-US" sz="2400" dirty="0">
                <a:latin typeface="+mn-lt"/>
                <a:ea typeface="+mn-ea"/>
              </a:rPr>
              <a:t>课程实验安排</a:t>
            </a:r>
            <a:endParaRPr lang="en-US" altLang="zh-CN" sz="2400" dirty="0">
              <a:latin typeface="+mn-lt"/>
            </a:endParaRPr>
          </a:p>
          <a:p>
            <a:pPr marL="608012" indent="-342900">
              <a:lnSpc>
                <a:spcPct val="114000"/>
              </a:lnSpc>
              <a:spcBef>
                <a:spcPts val="0"/>
              </a:spcBef>
              <a:buClr>
                <a:srgbClr val="FF0000"/>
              </a:buClr>
              <a:buFont typeface="Arial" panose="020B0604020202020204" pitchFamily="34" charset="0"/>
              <a:buChar char="•"/>
              <a:defRPr/>
            </a:pPr>
            <a:r>
              <a:rPr lang="en-US" altLang="zh-CN" sz="2400" dirty="0">
                <a:latin typeface="+mn-lt"/>
              </a:rPr>
              <a:t>2</a:t>
            </a:r>
            <a:r>
              <a:rPr lang="zh-CN" altLang="en-US" sz="2400" dirty="0">
                <a:latin typeface="+mn-lt"/>
              </a:rPr>
              <a:t>人一组</a:t>
            </a:r>
            <a:endParaRPr lang="en-US" altLang="zh-CN" sz="2400" dirty="0">
              <a:latin typeface="+mn-lt"/>
            </a:endParaRPr>
          </a:p>
          <a:p>
            <a:pPr marL="608012" indent="-342900">
              <a:lnSpc>
                <a:spcPct val="114000"/>
              </a:lnSpc>
              <a:spcBef>
                <a:spcPts val="0"/>
              </a:spcBef>
              <a:buClr>
                <a:srgbClr val="FF0000"/>
              </a:buClr>
              <a:buFont typeface="Arial" panose="020B0604020202020204" pitchFamily="34" charset="0"/>
              <a:buChar char="•"/>
              <a:defRPr/>
            </a:pPr>
            <a:r>
              <a:rPr lang="zh-CN" altLang="en-US" sz="2400" dirty="0">
                <a:latin typeface="+mn-lt"/>
              </a:rPr>
              <a:t>随着课堂学习的进度逐步布置8组实验</a:t>
            </a:r>
            <a:endParaRPr lang="en-US" altLang="zh-CN" sz="2400" dirty="0">
              <a:latin typeface="+mn-lt"/>
            </a:endParaRPr>
          </a:p>
          <a:p>
            <a:pPr marL="608012" indent="-342900">
              <a:lnSpc>
                <a:spcPct val="114000"/>
              </a:lnSpc>
              <a:spcBef>
                <a:spcPts val="0"/>
              </a:spcBef>
              <a:buClr>
                <a:srgbClr val="FF0000"/>
              </a:buClr>
              <a:buFont typeface="Arial" panose="020B0604020202020204" pitchFamily="34" charset="0"/>
              <a:buChar char="•"/>
              <a:defRPr/>
            </a:pPr>
            <a:r>
              <a:rPr lang="zh-CN" altLang="en-US" sz="2400" dirty="0">
                <a:latin typeface="+mn-lt"/>
              </a:rPr>
              <a:t>由任课教师、助教负责实验指导和上机验收</a:t>
            </a:r>
            <a:endParaRPr lang="en-US" altLang="zh-CN" sz="2400" dirty="0">
              <a:latin typeface="+mn-lt"/>
            </a:endParaRPr>
          </a:p>
          <a:p>
            <a:pPr marL="342900" indent="-342900">
              <a:lnSpc>
                <a:spcPct val="100000"/>
              </a:lnSpc>
              <a:buFont typeface="Wingdings" panose="05000000000000000000" pitchFamily="2" charset="2"/>
              <a:buChar char="l"/>
            </a:pPr>
            <a:endParaRPr lang="en-US" altLang="zh-CN" sz="2400" dirty="0">
              <a:latin typeface="+mn-lt"/>
            </a:endParaRPr>
          </a:p>
        </p:txBody>
      </p:sp>
      <p:sp>
        <p:nvSpPr>
          <p:cNvPr id="15"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8" name="灯片编号占位符 7"/>
          <p:cNvSpPr>
            <a:spLocks noGrp="1"/>
          </p:cNvSpPr>
          <p:nvPr>
            <p:ph type="sldNum" sz="quarter" idx="12"/>
          </p:nvPr>
        </p:nvSpPr>
        <p:spPr/>
        <p:txBody>
          <a:bodyPr/>
          <a:lstStyle/>
          <a:p>
            <a:endParaRPr lang="zh-CN" altLang="en-US"/>
          </a:p>
        </p:txBody>
      </p:sp>
      <p:sp>
        <p:nvSpPr>
          <p:cNvPr id="12" name="文本占位符 5">
            <a:extLst>
              <a:ext uri="{FF2B5EF4-FFF2-40B4-BE49-F238E27FC236}">
                <a16:creationId xmlns:a16="http://schemas.microsoft.com/office/drawing/2014/main" id="{10458B30-7348-4B46-8C23-33C2EF2C82BD}"/>
              </a:ext>
            </a:extLst>
          </p:cNvPr>
          <p:cNvSpPr>
            <a:spLocks noGrp="1"/>
          </p:cNvSpPr>
          <p:nvPr>
            <p:ph type="body" sz="quarter" idx="14"/>
          </p:nvPr>
        </p:nvSpPr>
        <p:spPr>
          <a:xfrm>
            <a:off x="211826" y="365126"/>
            <a:ext cx="607900" cy="356503"/>
          </a:xfrm>
        </p:spPr>
        <p:txBody>
          <a:bodyPr/>
          <a:lstStyle/>
          <a:p>
            <a:r>
              <a:rPr kumimoji="1" lang="en-US" altLang="zh-CN" dirty="0"/>
              <a:t>04</a:t>
            </a:r>
            <a:endParaRPr kumimoji="1" lang="zh-CN" altLang="en-US" dirty="0"/>
          </a:p>
        </p:txBody>
      </p:sp>
      <p:pic>
        <p:nvPicPr>
          <p:cNvPr id="13" name="Picture 2">
            <a:extLst>
              <a:ext uri="{FF2B5EF4-FFF2-40B4-BE49-F238E27FC236}">
                <a16:creationId xmlns:a16="http://schemas.microsoft.com/office/drawing/2014/main" id="{148B34F2-8572-4ED5-822B-3440390B3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378" y="914400"/>
            <a:ext cx="6389515" cy="3692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482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BE1F0D-EDDA-3343-B39D-E38E0F67C13B}"/>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3" name="灯片编号占位符 2">
            <a:extLst>
              <a:ext uri="{FF2B5EF4-FFF2-40B4-BE49-F238E27FC236}">
                <a16:creationId xmlns:a16="http://schemas.microsoft.com/office/drawing/2014/main" id="{90111833-9E93-A949-A182-1B73084387F6}"/>
              </a:ext>
            </a:extLst>
          </p:cNvPr>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19</a:t>
            </a:fld>
            <a:endParaRPr kumimoji="1" lang="zh-CN" altLang="en-US" dirty="0"/>
          </a:p>
        </p:txBody>
      </p:sp>
      <p:sp>
        <p:nvSpPr>
          <p:cNvPr id="4" name="标题 3">
            <a:extLst>
              <a:ext uri="{FF2B5EF4-FFF2-40B4-BE49-F238E27FC236}">
                <a16:creationId xmlns:a16="http://schemas.microsoft.com/office/drawing/2014/main" id="{38A25715-A4EB-024C-B60D-C17D46CBC4A0}"/>
              </a:ext>
            </a:extLst>
          </p:cNvPr>
          <p:cNvSpPr>
            <a:spLocks noGrp="1"/>
          </p:cNvSpPr>
          <p:nvPr>
            <p:ph type="title"/>
          </p:nvPr>
        </p:nvSpPr>
        <p:spPr/>
        <p:txBody>
          <a:bodyPr/>
          <a:lstStyle/>
          <a:p>
            <a:r>
              <a:rPr lang="en-US" altLang="zh-CN" b="1" dirty="0">
                <a:solidFill>
                  <a:schemeClr val="accent5">
                    <a:lumMod val="75000"/>
                  </a:schemeClr>
                </a:solidFill>
                <a:latin typeface="微软雅黑" panose="020B0503020204020204" pitchFamily="2" charset="-122"/>
                <a:ea typeface="微软雅黑" panose="020B0503020204020204" pitchFamily="2" charset="-122"/>
              </a:rPr>
              <a:t>Course Work</a:t>
            </a:r>
            <a:endParaRPr lang="zh-CN" altLang="en-US"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5" name="文本占位符 4">
            <a:extLst>
              <a:ext uri="{FF2B5EF4-FFF2-40B4-BE49-F238E27FC236}">
                <a16:creationId xmlns:a16="http://schemas.microsoft.com/office/drawing/2014/main" id="{9981BDCE-5E51-C44D-89E5-B9D6C00C7397}"/>
              </a:ext>
            </a:extLst>
          </p:cNvPr>
          <p:cNvSpPr>
            <a:spLocks noGrp="1"/>
          </p:cNvSpPr>
          <p:nvPr>
            <p:ph type="body" sz="quarter" idx="14"/>
          </p:nvPr>
        </p:nvSpPr>
        <p:spPr/>
        <p:txBody>
          <a:bodyPr/>
          <a:lstStyle/>
          <a:p>
            <a:r>
              <a:rPr kumimoji="1" lang="en-US" altLang="zh-CN" dirty="0"/>
              <a:t>04</a:t>
            </a:r>
            <a:endParaRPr kumimoji="1" lang="zh-CN" altLang="en-US" dirty="0"/>
          </a:p>
        </p:txBody>
      </p:sp>
      <p:sp>
        <p:nvSpPr>
          <p:cNvPr id="32" name="Rectangle 5"/>
          <p:cNvSpPr>
            <a:spLocks noChangeArrowheads="1"/>
          </p:cNvSpPr>
          <p:nvPr/>
        </p:nvSpPr>
        <p:spPr bwMode="auto">
          <a:xfrm>
            <a:off x="276013" y="914400"/>
            <a:ext cx="11229221" cy="442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8012" indent="-342900" algn="just">
              <a:lnSpc>
                <a:spcPct val="150000"/>
              </a:lnSpc>
              <a:spcBef>
                <a:spcPts val="0"/>
              </a:spcBef>
              <a:buClr>
                <a:srgbClr val="FF0000"/>
              </a:buClr>
              <a:buFont typeface="Wingdings" pitchFamily="2" charset="2"/>
              <a:buChar char="l"/>
              <a:defRPr/>
            </a:pPr>
            <a:r>
              <a:rPr kumimoji="1" lang="zh-CN" altLang="en-US" sz="2400" dirty="0">
                <a:latin typeface="Times New Roman" panose="02020603050405020304" pitchFamily="18" charset="0"/>
                <a:ea typeface="微软雅黑" pitchFamily="34" charset="-122"/>
                <a:cs typeface="Times New Roman" panose="02020603050405020304" pitchFamily="18" charset="0"/>
              </a:rPr>
              <a:t>设计内容</a:t>
            </a:r>
            <a:endParaRPr kumimoji="1" lang="en-US" altLang="zh-CN" sz="24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sz="2000" dirty="0">
                <a:latin typeface="Times New Roman" panose="02020603050405020304" pitchFamily="18" charset="0"/>
                <a:ea typeface="微软雅黑" pitchFamily="34" charset="-122"/>
                <a:cs typeface="Times New Roman" panose="02020603050405020304" pitchFamily="18" charset="0"/>
              </a:rPr>
              <a:t>面向</a:t>
            </a:r>
            <a:r>
              <a:rPr kumimoji="1" lang="zh-CN" altLang="zh-CN" sz="2000" dirty="0">
                <a:latin typeface="Times New Roman" panose="02020603050405020304" pitchFamily="18" charset="0"/>
                <a:ea typeface="微软雅黑" pitchFamily="34" charset="-122"/>
                <a:cs typeface="Times New Roman" panose="02020603050405020304" pitchFamily="18" charset="0"/>
              </a:rPr>
              <a:t>电信领域大规模实际数据，</a:t>
            </a:r>
            <a:r>
              <a:rPr kumimoji="1" lang="zh-CN" altLang="en-US" sz="2000" u="sng" dirty="0">
                <a:latin typeface="Times New Roman" panose="02020603050405020304" pitchFamily="18" charset="0"/>
                <a:ea typeface="微软雅黑" pitchFamily="34" charset="-122"/>
                <a:cs typeface="Times New Roman" panose="02020603050405020304" pitchFamily="18" charset="0"/>
              </a:rPr>
              <a:t>在课程实验基础上</a:t>
            </a:r>
            <a:r>
              <a:rPr kumimoji="1" lang="zh-CN" altLang="en-US" sz="2000" dirty="0">
                <a:latin typeface="Times New Roman" panose="02020603050405020304" pitchFamily="18" charset="0"/>
                <a:ea typeface="微软雅黑" pitchFamily="34" charset="-122"/>
                <a:cs typeface="Times New Roman" panose="02020603050405020304" pitchFamily="18" charset="0"/>
              </a:rPr>
              <a:t>，开发</a:t>
            </a:r>
            <a:r>
              <a:rPr kumimoji="1" lang="en-US" altLang="zh-CN" sz="2000" dirty="0">
                <a:latin typeface="Times New Roman" panose="02020603050405020304" pitchFamily="18" charset="0"/>
                <a:ea typeface="微软雅黑" pitchFamily="34" charset="-122"/>
                <a:cs typeface="Times New Roman" panose="02020603050405020304" pitchFamily="18" charset="0"/>
              </a:rPr>
              <a:t>TD-LTE</a:t>
            </a:r>
            <a:r>
              <a:rPr kumimoji="1" lang="zh-CN" altLang="en-US" sz="2000" dirty="0">
                <a:latin typeface="Times New Roman" panose="02020603050405020304" pitchFamily="18" charset="0"/>
                <a:ea typeface="微软雅黑" pitchFamily="34" charset="-122"/>
                <a:cs typeface="Times New Roman" panose="02020603050405020304" pitchFamily="18" charset="0"/>
              </a:rPr>
              <a:t>网络话务分析系统</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zh-CN" sz="2000" dirty="0">
                <a:latin typeface="Times New Roman" panose="02020603050405020304" pitchFamily="18" charset="0"/>
                <a:ea typeface="微软雅黑" pitchFamily="34" charset="-122"/>
                <a:cs typeface="Times New Roman" panose="02020603050405020304" pitchFamily="18" charset="0"/>
              </a:rPr>
              <a:t>按照软件工程和数据库应用系统开发规范，</a:t>
            </a:r>
            <a:r>
              <a:rPr kumimoji="1" lang="zh-CN" altLang="en-US" sz="2000" dirty="0">
                <a:latin typeface="Times New Roman" panose="02020603050405020304" pitchFamily="18" charset="0"/>
                <a:ea typeface="微软雅黑" pitchFamily="34" charset="-122"/>
                <a:cs typeface="Times New Roman" panose="02020603050405020304" pitchFamily="18" charset="0"/>
              </a:rPr>
              <a:t>学生</a:t>
            </a:r>
            <a:r>
              <a:rPr kumimoji="1" lang="zh-CN" altLang="zh-CN" sz="2000" dirty="0">
                <a:latin typeface="Times New Roman" panose="02020603050405020304" pitchFamily="18" charset="0"/>
                <a:ea typeface="微软雅黑" pitchFamily="34" charset="-122"/>
                <a:cs typeface="Times New Roman" panose="02020603050405020304" pitchFamily="18" charset="0"/>
              </a:rPr>
              <a:t>组队</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3-4</a:t>
            </a:r>
            <a:r>
              <a:rPr kumimoji="1" lang="zh-CN" altLang="en-US" sz="2000" dirty="0">
                <a:latin typeface="Times New Roman" panose="02020603050405020304" pitchFamily="18" charset="0"/>
                <a:ea typeface="微软雅黑" pitchFamily="34" charset="-122"/>
                <a:cs typeface="Times New Roman" panose="02020603050405020304" pitchFamily="18" charset="0"/>
              </a:rPr>
              <a:t>人）</a:t>
            </a:r>
            <a:r>
              <a:rPr kumimoji="1" lang="zh-CN" altLang="zh-CN" sz="2000" dirty="0">
                <a:latin typeface="Times New Roman" panose="02020603050405020304" pitchFamily="18" charset="0"/>
                <a:ea typeface="微软雅黑" pitchFamily="34" charset="-122"/>
                <a:cs typeface="Times New Roman" panose="02020603050405020304" pitchFamily="18" charset="0"/>
              </a:rPr>
              <a:t>完成</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608012" indent="-342900" algn="just">
              <a:lnSpc>
                <a:spcPct val="150000"/>
              </a:lnSpc>
              <a:spcBef>
                <a:spcPts val="0"/>
              </a:spcBef>
              <a:buClr>
                <a:srgbClr val="FF0000"/>
              </a:buClr>
              <a:buFont typeface="Wingdings" pitchFamily="2" charset="2"/>
              <a:buChar char="l"/>
              <a:defRPr/>
            </a:pPr>
            <a:r>
              <a:rPr kumimoji="1" lang="zh-CN" altLang="en-US" sz="2400" dirty="0">
                <a:latin typeface="Times New Roman" panose="02020603050405020304" pitchFamily="18" charset="0"/>
                <a:ea typeface="微软雅黑" pitchFamily="34" charset="-122"/>
                <a:cs typeface="Times New Roman" panose="02020603050405020304" pitchFamily="18" charset="0"/>
              </a:rPr>
              <a:t>系统架构</a:t>
            </a:r>
            <a:endParaRPr kumimoji="1" lang="en-US" altLang="zh-CN" sz="24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en-US" altLang="zh-CN" sz="2000" dirty="0">
                <a:latin typeface="Times New Roman" panose="02020603050405020304" pitchFamily="18" charset="0"/>
                <a:ea typeface="微软雅黑" pitchFamily="34" charset="-122"/>
                <a:cs typeface="Times New Roman" panose="02020603050405020304" pitchFamily="18" charset="0"/>
              </a:rPr>
              <a:t>B/S</a:t>
            </a:r>
            <a:r>
              <a:rPr kumimoji="1" lang="zh-CN" altLang="zh-CN" sz="2000" dirty="0">
                <a:latin typeface="Times New Roman" panose="02020603050405020304" pitchFamily="18" charset="0"/>
                <a:ea typeface="微软雅黑" pitchFamily="34" charset="-122"/>
                <a:cs typeface="Times New Roman" panose="02020603050405020304" pitchFamily="18" charset="0"/>
              </a:rPr>
              <a:t>架构</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zh-CN" altLang="en-US" sz="2000" dirty="0">
                <a:latin typeface="微软雅黑" pitchFamily="34" charset="-122"/>
                <a:ea typeface="微软雅黑" pitchFamily="34" charset="-122"/>
              </a:rPr>
              <a:t>人机交互层，业务逻辑层，数据存储</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608012" indent="-342900" algn="just">
              <a:lnSpc>
                <a:spcPct val="150000"/>
              </a:lnSpc>
              <a:spcBef>
                <a:spcPts val="0"/>
              </a:spcBef>
              <a:buClr>
                <a:srgbClr val="FF0000"/>
              </a:buClr>
              <a:buFont typeface="Wingdings" pitchFamily="2" charset="2"/>
              <a:buChar char="l"/>
              <a:defRPr/>
            </a:pPr>
            <a:r>
              <a:rPr kumimoji="1" lang="zh-CN" altLang="en-US" sz="2400" dirty="0">
                <a:latin typeface="Times New Roman" panose="02020603050405020304" pitchFamily="18" charset="0"/>
                <a:ea typeface="微软雅黑" pitchFamily="34" charset="-122"/>
                <a:cs typeface="Times New Roman" panose="02020603050405020304" pitchFamily="18" charset="0"/>
              </a:rPr>
              <a:t>系统功能</a:t>
            </a:r>
            <a:endParaRPr kumimoji="1" lang="en-US" altLang="zh-CN" sz="24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sz="2000" dirty="0">
                <a:latin typeface="Times New Roman" panose="02020603050405020304" pitchFamily="18" charset="0"/>
                <a:ea typeface="微软雅黑" pitchFamily="34" charset="-122"/>
                <a:cs typeface="Times New Roman" panose="02020603050405020304" pitchFamily="18" charset="0"/>
              </a:rPr>
              <a:t>数据批量导入</a:t>
            </a:r>
            <a:r>
              <a:rPr kumimoji="1" lang="en-US" altLang="zh-CN" sz="2000" dirty="0">
                <a:latin typeface="Times New Roman" panose="02020603050405020304" pitchFamily="18" charset="0"/>
                <a:ea typeface="微软雅黑" pitchFamily="34" charset="-122"/>
                <a:cs typeface="Times New Roman" panose="02020603050405020304" pitchFamily="18" charset="0"/>
              </a:rPr>
              <a:t>/</a:t>
            </a:r>
            <a:r>
              <a:rPr kumimoji="1" lang="zh-CN" altLang="en-US" sz="2000" dirty="0">
                <a:latin typeface="Times New Roman" panose="02020603050405020304" pitchFamily="18" charset="0"/>
                <a:ea typeface="微软雅黑" pitchFamily="34" charset="-122"/>
                <a:cs typeface="Times New Roman" panose="02020603050405020304" pitchFamily="18" charset="0"/>
              </a:rPr>
              <a:t>导出、查询</a:t>
            </a:r>
            <a:r>
              <a:rPr kumimoji="1" lang="en-US" altLang="zh-CN" sz="2000" dirty="0">
                <a:latin typeface="Times New Roman" panose="02020603050405020304" pitchFamily="18" charset="0"/>
                <a:ea typeface="微软雅黑" pitchFamily="34" charset="-122"/>
                <a:cs typeface="Times New Roman" panose="02020603050405020304" pitchFamily="18" charset="0"/>
              </a:rPr>
              <a:t>/ </a:t>
            </a:r>
            <a:r>
              <a:rPr kumimoji="1" lang="zh-CN" altLang="en-US" sz="2000" dirty="0">
                <a:latin typeface="Times New Roman" panose="02020603050405020304" pitchFamily="18" charset="0"/>
                <a:ea typeface="微软雅黑" pitchFamily="34" charset="-122"/>
                <a:cs typeface="Times New Roman" panose="02020603050405020304" pitchFamily="18" charset="0"/>
              </a:rPr>
              <a:t>统计分析、结果图形化呈现、干扰计算分析等</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608012" indent="-342900" algn="just">
              <a:lnSpc>
                <a:spcPct val="150000"/>
              </a:lnSpc>
              <a:buClr>
                <a:srgbClr val="FF0000"/>
              </a:buClr>
              <a:buFont typeface="Wingdings" pitchFamily="2" charset="2"/>
              <a:buChar char="l"/>
              <a:defRPr/>
            </a:pPr>
            <a:r>
              <a:rPr kumimoji="1" lang="zh-CN" altLang="en-US" sz="2400" dirty="0">
                <a:latin typeface="Times New Roman" panose="02020603050405020304" pitchFamily="18" charset="0"/>
                <a:ea typeface="微软雅黑" pitchFamily="34" charset="-122"/>
                <a:cs typeface="Times New Roman" panose="02020603050405020304" pitchFamily="18" charset="0"/>
              </a:rPr>
              <a:t>开发环境</a:t>
            </a:r>
            <a:endParaRPr kumimoji="1" lang="en-US" altLang="zh-CN" sz="24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en-US" altLang="zh-CN" sz="2000" dirty="0" err="1">
                <a:latin typeface="Times New Roman" panose="02020603050405020304" pitchFamily="18" charset="0"/>
                <a:ea typeface="微软雅黑" pitchFamily="34" charset="-122"/>
                <a:cs typeface="Times New Roman" panose="02020603050405020304" pitchFamily="18" charset="0"/>
              </a:rPr>
              <a:t>GaussDB</a:t>
            </a:r>
            <a:r>
              <a:rPr kumimoji="1" lang="zh-CN" altLang="en-US" sz="2000" dirty="0">
                <a:latin typeface="Times New Roman" panose="02020603050405020304" pitchFamily="18" charset="0"/>
                <a:ea typeface="微软雅黑" pitchFamily="34" charset="-122"/>
                <a:cs typeface="Times New Roman" panose="02020603050405020304" pitchFamily="18" charset="0"/>
              </a:rPr>
              <a:t>数据库系统平台，如</a:t>
            </a:r>
            <a:r>
              <a:rPr kumimoji="1" lang="en-US" altLang="zh-CN" sz="2000" dirty="0" err="1">
                <a:latin typeface="Times New Roman" panose="02020603050405020304" pitchFamily="18" charset="0"/>
                <a:ea typeface="微软雅黑" pitchFamily="34" charset="-122"/>
                <a:cs typeface="Times New Roman" panose="02020603050405020304" pitchFamily="18" charset="0"/>
              </a:rPr>
              <a:t>openGauss</a:t>
            </a:r>
            <a:r>
              <a:rPr kumimoji="1" lang="en-US" altLang="zh-CN" sz="2000" dirty="0">
                <a:latin typeface="Times New Roman" panose="02020603050405020304" pitchFamily="18" charset="0"/>
                <a:ea typeface="微软雅黑" pitchFamily="34" charset="-122"/>
                <a:cs typeface="Times New Roman" panose="02020603050405020304" pitchFamily="18" charset="0"/>
              </a:rPr>
              <a:t>, </a:t>
            </a:r>
            <a:r>
              <a:rPr kumimoji="1" lang="en-US" altLang="zh-CN" sz="2000" dirty="0" err="1">
                <a:latin typeface="Times New Roman" panose="02020603050405020304" pitchFamily="18" charset="0"/>
                <a:ea typeface="微软雅黑" pitchFamily="34" charset="-122"/>
                <a:cs typeface="Times New Roman" panose="02020603050405020304" pitchFamily="18" charset="0"/>
              </a:rPr>
              <a:t>GaussDB</a:t>
            </a:r>
            <a:r>
              <a:rPr kumimoji="1" lang="en-US" altLang="zh-CN" sz="2000" dirty="0">
                <a:latin typeface="Times New Roman" panose="02020603050405020304" pitchFamily="18" charset="0"/>
                <a:ea typeface="微软雅黑" pitchFamily="34" charset="-122"/>
                <a:cs typeface="Times New Roman" panose="02020603050405020304" pitchFamily="18" charset="0"/>
              </a:rPr>
              <a:t>(MySQL</a:t>
            </a:r>
            <a:r>
              <a:rPr kumimoji="1" lang="zh-CN" altLang="en-US" sz="2000" dirty="0">
                <a:latin typeface="Times New Roman" panose="02020603050405020304" pitchFamily="18" charset="0"/>
                <a:ea typeface="微软雅黑" pitchFamily="34" charset="-122"/>
                <a:cs typeface="Times New Roman" panose="02020603050405020304" pitchFamily="18" charset="0"/>
              </a:rPr>
              <a:t>，或</a:t>
            </a:r>
            <a:r>
              <a:rPr kumimoji="1" lang="en-US" altLang="zh-CN" sz="2000" dirty="0">
                <a:latin typeface="Times New Roman" panose="02020603050405020304" pitchFamily="18" charset="0"/>
                <a:ea typeface="微软雅黑" pitchFamily="34" charset="-122"/>
                <a:cs typeface="Times New Roman" panose="02020603050405020304" pitchFamily="18" charset="0"/>
              </a:rPr>
              <a:t>PostgreSQL</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MySQL</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en-US" altLang="zh-CN" sz="2000" dirty="0">
                <a:latin typeface="Times New Roman" panose="02020603050405020304" pitchFamily="18" charset="0"/>
                <a:ea typeface="微软雅黑" pitchFamily="34" charset="-122"/>
                <a:cs typeface="Times New Roman" panose="02020603050405020304" pitchFamily="18" charset="0"/>
              </a:rPr>
              <a:t>Java</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Python</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C</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C++</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a:latin typeface="Times New Roman" panose="02020603050405020304" pitchFamily="18" charset="0"/>
                <a:ea typeface="微软雅黑" pitchFamily="34" charset="-122"/>
                <a:cs typeface="Times New Roman" panose="02020603050405020304" pitchFamily="18" charset="0"/>
              </a:rPr>
              <a:t>C#</a:t>
            </a:r>
            <a:r>
              <a:rPr kumimoji="1" lang="zh-CN" altLang="en-US" sz="2000" dirty="0">
                <a:latin typeface="Times New Roman" panose="02020603050405020304" pitchFamily="18" charset="0"/>
                <a:ea typeface="微软雅黑" pitchFamily="34" charset="-122"/>
                <a:cs typeface="Times New Roman" panose="02020603050405020304" pitchFamily="18" charset="0"/>
              </a:rPr>
              <a:t>语言</a:t>
            </a:r>
            <a:endParaRPr kumimoji="1" lang="en-US" altLang="zh-CN" sz="2000" dirty="0">
              <a:latin typeface="Times New Roman" panose="02020603050405020304" pitchFamily="18" charset="0"/>
              <a:ea typeface="微软雅黑" pitchFamily="34" charset="-122"/>
              <a:cs typeface="Times New Roman" panose="02020603050405020304" pitchFamily="18" charset="0"/>
            </a:endParaRPr>
          </a:p>
          <a:p>
            <a:pPr marL="1065212" lvl="1" indent="-342900" algn="just">
              <a:lnSpc>
                <a:spcPct val="150000"/>
              </a:lnSpc>
              <a:buClr>
                <a:srgbClr val="FF0000"/>
              </a:buClr>
              <a:buFont typeface="Wingdings" pitchFamily="2" charset="2"/>
              <a:buChar char="l"/>
              <a:defRPr/>
            </a:pPr>
            <a:r>
              <a:rPr kumimoji="1" lang="zh-CN" altLang="en-US" sz="2000" dirty="0">
                <a:highlight>
                  <a:srgbClr val="FFFF00"/>
                </a:highlight>
                <a:latin typeface="Times New Roman" panose="02020603050405020304" pitchFamily="18" charset="0"/>
                <a:ea typeface="微软雅黑" pitchFamily="34" charset="-122"/>
                <a:cs typeface="Times New Roman" panose="02020603050405020304" pitchFamily="18" charset="0"/>
              </a:rPr>
              <a:t>开发框架和工具，</a:t>
            </a:r>
            <a:r>
              <a:rPr kumimoji="1" lang="zh-CN" altLang="en-US" sz="2000" dirty="0">
                <a:latin typeface="Times New Roman" panose="02020603050405020304" pitchFamily="18" charset="0"/>
                <a:ea typeface="微软雅黑" pitchFamily="34" charset="-122"/>
                <a:cs typeface="Times New Roman" panose="02020603050405020304" pitchFamily="18" charset="0"/>
              </a:rPr>
              <a:t>如</a:t>
            </a:r>
            <a:r>
              <a:rPr kumimoji="1" lang="en-US" altLang="zh-CN" sz="2000" dirty="0" err="1">
                <a:latin typeface="Times New Roman" panose="02020603050405020304" pitchFamily="18" charset="0"/>
                <a:ea typeface="微软雅黑" pitchFamily="34" charset="-122"/>
                <a:cs typeface="Times New Roman" panose="02020603050405020304" pitchFamily="18" charset="0"/>
              </a:rPr>
              <a:t>Springboot+VUE</a:t>
            </a:r>
            <a:r>
              <a:rPr kumimoji="1" lang="zh-CN" altLang="en-US" sz="2000" dirty="0">
                <a:latin typeface="Times New Roman" panose="02020603050405020304" pitchFamily="18" charset="0"/>
                <a:ea typeface="微软雅黑" pitchFamily="34" charset="-122"/>
                <a:cs typeface="Times New Roman" panose="02020603050405020304" pitchFamily="18" charset="0"/>
              </a:rPr>
              <a:t>、</a:t>
            </a:r>
            <a:r>
              <a:rPr kumimoji="1" lang="en-US" altLang="zh-CN" sz="2000" dirty="0" err="1">
                <a:latin typeface="Times New Roman" panose="02020603050405020304" pitchFamily="18" charset="0"/>
                <a:ea typeface="微软雅黑" pitchFamily="34" charset="-122"/>
                <a:cs typeface="Times New Roman" panose="02020603050405020304" pitchFamily="18" charset="0"/>
              </a:rPr>
              <a:t>Springboot+freemarker</a:t>
            </a:r>
            <a:r>
              <a:rPr kumimoji="1" lang="zh-CN" altLang="en-US" sz="2000" dirty="0">
                <a:latin typeface="Times New Roman" panose="02020603050405020304" pitchFamily="18" charset="0"/>
                <a:ea typeface="微软雅黑" pitchFamily="34" charset="-122"/>
                <a:cs typeface="Times New Roman" panose="02020603050405020304" pitchFamily="18" charset="0"/>
              </a:rPr>
              <a:t>模板，</a:t>
            </a:r>
            <a:r>
              <a:rPr kumimoji="1" lang="en-US" altLang="zh-CN" sz="2000" dirty="0" err="1">
                <a:latin typeface="Times New Roman" panose="02020603050405020304" pitchFamily="18" charset="0"/>
                <a:ea typeface="微软雅黑" pitchFamily="34" charset="-122"/>
                <a:cs typeface="Times New Roman" panose="02020603050405020304" pitchFamily="18" charset="0"/>
              </a:rPr>
              <a:t>MyBatis</a:t>
            </a:r>
            <a:endParaRPr kumimoji="1" lang="en-US" altLang="zh-CN" sz="2000" dirty="0">
              <a:latin typeface="微软雅黑" pitchFamily="34" charset="-122"/>
              <a:ea typeface="微软雅黑" pitchFamily="34" charset="-122"/>
            </a:endParaRPr>
          </a:p>
          <a:p>
            <a:pPr marL="608012" indent="-342900">
              <a:lnSpc>
                <a:spcPct val="150000"/>
              </a:lnSpc>
              <a:buClr>
                <a:srgbClr val="FF0000"/>
              </a:buClr>
              <a:buFont typeface="Wingdings" pitchFamily="2" charset="2"/>
              <a:buChar char="l"/>
              <a:defRPr/>
            </a:pPr>
            <a:endParaRPr kumimoji="1"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29299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COURSE INTRODUCTION</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82955" y="960700"/>
            <a:ext cx="11441722" cy="5457462"/>
          </a:xfrm>
          <a:noFill/>
        </p:spPr>
        <p:txBody>
          <a:bodyPr/>
          <a:lstStyle/>
          <a:p>
            <a:pPr marL="342900" indent="-342900" algn="l">
              <a:lnSpc>
                <a:spcPct val="150000"/>
              </a:lnSpc>
              <a:buFont typeface="Wingdings" panose="05000000000000000000" pitchFamily="2" charset="2"/>
              <a:buChar char="l"/>
            </a:pPr>
            <a:r>
              <a:rPr lang="zh-CN" altLang="en-US" sz="2400" dirty="0">
                <a:solidFill>
                  <a:schemeClr val="tx1"/>
                </a:solidFill>
                <a:latin typeface="Times New Roman" pitchFamily="18" charset="0"/>
              </a:rPr>
              <a:t>课程概述与专业培养方案（</a:t>
            </a:r>
            <a:r>
              <a:rPr lang="en-US" altLang="zh-CN" sz="2400" dirty="0">
                <a:solidFill>
                  <a:schemeClr val="tx1"/>
                </a:solidFill>
                <a:latin typeface="Times New Roman" pitchFamily="18" charset="0"/>
              </a:rPr>
              <a:t>2021</a:t>
            </a:r>
            <a:r>
              <a:rPr lang="zh-CN" altLang="en-US" sz="2400" dirty="0">
                <a:solidFill>
                  <a:schemeClr val="tx1"/>
                </a:solidFill>
                <a:latin typeface="Times New Roman" pitchFamily="18" charset="0"/>
              </a:rPr>
              <a:t>版）</a:t>
            </a:r>
            <a:endParaRPr lang="en-US" altLang="zh-CN" sz="2400" dirty="0">
              <a:solidFill>
                <a:schemeClr val="tx1"/>
              </a:solidFill>
              <a:latin typeface="Times New Roman" pitchFamily="18" charset="0"/>
            </a:endParaRPr>
          </a:p>
          <a:p>
            <a:pPr marL="342900" indent="-342900" algn="l">
              <a:lnSpc>
                <a:spcPct val="150000"/>
              </a:lnSpc>
              <a:buFont typeface="Wingdings" panose="05000000000000000000" pitchFamily="2" charset="2"/>
              <a:buChar char="l"/>
            </a:pPr>
            <a:r>
              <a:rPr lang="en-US" altLang="zh-CN" sz="2400" dirty="0">
                <a:solidFill>
                  <a:schemeClr val="tx1">
                    <a:lumMod val="85000"/>
                    <a:lumOff val="15000"/>
                  </a:schemeClr>
                </a:solidFill>
              </a:rPr>
              <a:t>Computing Curricula 2020 (CC 2020) </a:t>
            </a:r>
          </a:p>
          <a:p>
            <a:pPr marL="457200" indent="-457200" algn="l">
              <a:lnSpc>
                <a:spcPct val="150000"/>
              </a:lnSpc>
              <a:buFont typeface="+mj-ea"/>
              <a:buAutoNum type="circleNumDbPlain"/>
            </a:pPr>
            <a:r>
              <a:rPr lang="en-US" altLang="zh-CN" sz="2400" dirty="0">
                <a:solidFill>
                  <a:schemeClr val="tx1">
                    <a:lumMod val="85000"/>
                    <a:lumOff val="15000"/>
                  </a:schemeClr>
                </a:solidFill>
              </a:rPr>
              <a:t>Body of Knowledge in Computer Science </a:t>
            </a:r>
          </a:p>
          <a:p>
            <a:pPr marL="457200" indent="-457200" algn="l">
              <a:lnSpc>
                <a:spcPct val="150000"/>
              </a:lnSpc>
              <a:buFont typeface="+mj-ea"/>
              <a:buAutoNum type="circleNumDbPlain"/>
            </a:pPr>
            <a:r>
              <a:rPr lang="en-US" altLang="zh-CN" sz="2400" dirty="0">
                <a:solidFill>
                  <a:schemeClr val="tx1">
                    <a:lumMod val="85000"/>
                    <a:lumOff val="15000"/>
                  </a:schemeClr>
                </a:solidFill>
              </a:rPr>
              <a:t>Knowledge Unites in Database Systems/IM Area</a:t>
            </a:r>
          </a:p>
          <a:p>
            <a:pPr marL="342900" indent="-342900" algn="l">
              <a:lnSpc>
                <a:spcPct val="150000"/>
              </a:lnSpc>
              <a:buFont typeface="Wingdings" panose="05000000000000000000" pitchFamily="2" charset="2"/>
              <a:buChar char="l"/>
            </a:pPr>
            <a:r>
              <a:rPr lang="en-US" altLang="zh-CN" sz="2400" dirty="0">
                <a:solidFill>
                  <a:schemeClr val="tx1">
                    <a:lumMod val="85000"/>
                    <a:lumOff val="15000"/>
                  </a:schemeClr>
                </a:solidFill>
              </a:rPr>
              <a:t>Teaching Contents</a:t>
            </a:r>
          </a:p>
          <a:p>
            <a:pPr marL="342900" indent="-342900" algn="l">
              <a:lnSpc>
                <a:spcPct val="150000"/>
              </a:lnSpc>
              <a:buFont typeface="Wingdings" panose="05000000000000000000" pitchFamily="2" charset="2"/>
              <a:buChar char="l"/>
            </a:pPr>
            <a:r>
              <a:rPr lang="en-US" altLang="zh-CN" sz="2400" dirty="0">
                <a:solidFill>
                  <a:schemeClr val="tx1">
                    <a:lumMod val="85000"/>
                    <a:lumOff val="15000"/>
                  </a:schemeClr>
                </a:solidFill>
              </a:rPr>
              <a:t>Course Experiment and Course Work</a:t>
            </a:r>
            <a:endParaRPr lang="en-US" altLang="zh-CN" sz="2000" dirty="0"/>
          </a:p>
          <a:p>
            <a:pPr marL="800100" lvl="1" indent="-342900" algn="just">
              <a:spcBef>
                <a:spcPts val="500"/>
              </a:spcBef>
              <a:buFont typeface="Arial" panose="020B0604020202020204" pitchFamily="34" charset="0"/>
              <a:buChar char="•"/>
              <a:defRPr/>
            </a:pPr>
            <a:r>
              <a:rPr lang="en-US" altLang="zh-CN" sz="2400" dirty="0" err="1">
                <a:solidFill>
                  <a:schemeClr val="tx1">
                    <a:lumMod val="85000"/>
                    <a:lumOff val="15000"/>
                  </a:schemeClr>
                </a:solidFill>
              </a:rPr>
              <a:t>GaussDB</a:t>
            </a:r>
            <a:r>
              <a:rPr lang="en-US" altLang="zh-CN" sz="2400" dirty="0">
                <a:solidFill>
                  <a:schemeClr val="tx1">
                    <a:lumMod val="85000"/>
                    <a:lumOff val="15000"/>
                  </a:schemeClr>
                </a:solidFill>
              </a:rPr>
              <a:t>/</a:t>
            </a:r>
            <a:r>
              <a:rPr lang="en-US" altLang="zh-CN" sz="2400" dirty="0" err="1">
                <a:solidFill>
                  <a:schemeClr val="tx1">
                    <a:lumMod val="85000"/>
                    <a:lumOff val="15000"/>
                  </a:schemeClr>
                </a:solidFill>
              </a:rPr>
              <a:t>openGauss</a:t>
            </a:r>
            <a:r>
              <a:rPr lang="en-US" altLang="zh-CN" sz="2400" dirty="0">
                <a:solidFill>
                  <a:schemeClr val="tx1">
                    <a:lumMod val="85000"/>
                    <a:lumOff val="15000"/>
                  </a:schemeClr>
                </a:solidFill>
              </a:rPr>
              <a:t> as experiment platforms</a:t>
            </a:r>
          </a:p>
          <a:p>
            <a:pPr marL="342900" indent="-342900" algn="l">
              <a:lnSpc>
                <a:spcPct val="150000"/>
              </a:lnSpc>
              <a:buFont typeface="Wingdings" panose="05000000000000000000" pitchFamily="2" charset="2"/>
              <a:buChar char="l"/>
            </a:pPr>
            <a:r>
              <a:rPr lang="en-US" altLang="zh-CN" sz="2400" dirty="0">
                <a:solidFill>
                  <a:schemeClr val="tx1">
                    <a:lumMod val="85000"/>
                    <a:lumOff val="15000"/>
                  </a:schemeClr>
                </a:solidFill>
              </a:rPr>
              <a:t>Relationships to Other Courses</a:t>
            </a:r>
          </a:p>
          <a:p>
            <a:pPr marL="342900" indent="-342900" algn="l">
              <a:lnSpc>
                <a:spcPct val="150000"/>
              </a:lnSpc>
              <a:buFont typeface="Wingdings" panose="05000000000000000000" pitchFamily="2" charset="2"/>
              <a:buChar char="l"/>
            </a:pPr>
            <a:r>
              <a:rPr lang="zh-CN" altLang="en-US" sz="2400" dirty="0">
                <a:solidFill>
                  <a:schemeClr val="tx1">
                    <a:lumMod val="85000"/>
                    <a:lumOff val="15000"/>
                  </a:schemeClr>
                </a:solidFill>
              </a:rPr>
              <a:t>教改项目</a:t>
            </a:r>
            <a:endParaRPr lang="en-US" altLang="zh-CN" sz="2400" dirty="0">
              <a:solidFill>
                <a:schemeClr val="tx1">
                  <a:lumMod val="85000"/>
                  <a:lumOff val="15000"/>
                </a:schemeClr>
              </a:solidFill>
            </a:endParaRPr>
          </a:p>
          <a:p>
            <a:pPr marL="342900" indent="-342900" algn="l">
              <a:lnSpc>
                <a:spcPct val="150000"/>
              </a:lnSpc>
              <a:buFont typeface="Wingdings" panose="05000000000000000000" pitchFamily="2" charset="2"/>
              <a:buChar char="l"/>
            </a:pPr>
            <a:r>
              <a:rPr lang="en-US" altLang="zh-CN" sz="2400" dirty="0">
                <a:solidFill>
                  <a:schemeClr val="tx1">
                    <a:lumMod val="85000"/>
                    <a:lumOff val="15000"/>
                  </a:schemeClr>
                </a:solidFill>
                <a:latin typeface="微软雅黑" pitchFamily="34" charset="-122"/>
                <a:ea typeface="微软雅黑" pitchFamily="34" charset="-122"/>
              </a:rPr>
              <a:t>Teaching Materials and Grading</a:t>
            </a:r>
            <a:endParaRPr lang="en-US" altLang="zh-CN" sz="2400" dirty="0">
              <a:solidFill>
                <a:schemeClr val="tx1"/>
              </a:solidFill>
              <a:latin typeface="微软雅黑" pitchFamily="34" charset="-122"/>
              <a:ea typeface="微软雅黑" pitchFamily="34" charset="-122"/>
            </a:endParaRPr>
          </a:p>
          <a:p>
            <a:pPr algn="l"/>
            <a:endParaRPr lang="en-US" dirty="0">
              <a:solidFill>
                <a:schemeClr val="tx1"/>
              </a:solidFill>
            </a:endParaRPr>
          </a:p>
        </p:txBody>
      </p:sp>
    </p:spTree>
    <p:extLst>
      <p:ext uri="{BB962C8B-B14F-4D97-AF65-F5344CB8AC3E}">
        <p14:creationId xmlns:p14="http://schemas.microsoft.com/office/powerpoint/2010/main" val="283700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a:xfrm>
            <a:off x="819726" y="133278"/>
            <a:ext cx="8502070" cy="651933"/>
          </a:xfrm>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Relationship to Other Courses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20</a:t>
            </a:fld>
            <a:endParaRPr kumimoji="1" lang="zh-CN" altLang="en-US" dirty="0"/>
          </a:p>
        </p:txBody>
      </p:sp>
      <p:sp>
        <p:nvSpPr>
          <p:cNvPr id="83"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05</a:t>
            </a:r>
            <a:endParaRPr kumimoji="1" lang="zh-CN" altLang="en-US" dirty="0"/>
          </a:p>
        </p:txBody>
      </p:sp>
      <p:sp>
        <p:nvSpPr>
          <p:cNvPr id="6" name="TextBox 5"/>
          <p:cNvSpPr txBox="1"/>
          <p:nvPr/>
        </p:nvSpPr>
        <p:spPr>
          <a:xfrm>
            <a:off x="338667" y="1109134"/>
            <a:ext cx="11514666" cy="4883388"/>
          </a:xfrm>
          <a:prstGeom prst="rect">
            <a:avLst/>
          </a:prstGeom>
          <a:noFill/>
        </p:spPr>
        <p:txBody>
          <a:bodyPr wrap="square" rtlCol="0">
            <a:spAutoFit/>
          </a:bodyPr>
          <a:lstStyle/>
          <a:p>
            <a:pPr marL="342900" indent="-342900">
              <a:lnSpc>
                <a:spcPts val="3200"/>
              </a:lnSpc>
              <a:buClr>
                <a:srgbClr val="FF0000"/>
              </a:buClr>
              <a:buFont typeface="Wingdings" panose="05000000000000000000" pitchFamily="2" charset="2"/>
              <a:buChar char="l"/>
            </a:pPr>
            <a:r>
              <a:rPr lang="en-US" altLang="zh-CN" sz="2400" dirty="0">
                <a:ea typeface="+mj-ea"/>
              </a:rPr>
              <a:t>To Other Courses</a:t>
            </a:r>
          </a:p>
          <a:p>
            <a:pPr marL="800100" lvl="1" indent="-342900">
              <a:lnSpc>
                <a:spcPts val="3200"/>
              </a:lnSpc>
              <a:buClr>
                <a:srgbClr val="FF0000"/>
              </a:buClr>
              <a:buFont typeface="Wingdings" panose="05000000000000000000" pitchFamily="2" charset="2"/>
              <a:buChar char="l"/>
            </a:pPr>
            <a:r>
              <a:rPr lang="zh-CN" altLang="en-US" sz="2400" dirty="0"/>
              <a:t>数据结构</a:t>
            </a:r>
          </a:p>
          <a:p>
            <a:pPr lvl="1">
              <a:lnSpc>
                <a:spcPts val="3200"/>
              </a:lnSpc>
            </a:pPr>
            <a:r>
              <a:rPr lang="en-US" altLang="zh-CN" sz="2400" dirty="0">
                <a:latin typeface="Times New Roman" pitchFamily="18" charset="0"/>
              </a:rPr>
              <a:t>          data model:  </a:t>
            </a:r>
            <a:r>
              <a:rPr lang="zh-CN" altLang="en-US" sz="2400" dirty="0">
                <a:latin typeface="Times New Roman" pitchFamily="18" charset="0"/>
              </a:rPr>
              <a:t>复杂数据的语法结构 </a:t>
            </a:r>
            <a:r>
              <a:rPr lang="en-US" altLang="zh-CN" sz="2400" dirty="0">
                <a:latin typeface="Times New Roman" pitchFamily="18" charset="0"/>
              </a:rPr>
              <a:t>+ </a:t>
            </a:r>
            <a:r>
              <a:rPr lang="zh-CN" altLang="en-US" sz="2400" dirty="0">
                <a:latin typeface="Times New Roman" pitchFamily="18" charset="0"/>
              </a:rPr>
              <a:t>语义描述 + 数据操作</a:t>
            </a:r>
            <a:r>
              <a:rPr lang="en-US" altLang="zh-CN" sz="2400" dirty="0">
                <a:latin typeface="Times New Roman" pitchFamily="18" charset="0"/>
              </a:rPr>
              <a:t> </a:t>
            </a:r>
          </a:p>
          <a:p>
            <a:pPr marL="800100" lvl="1" indent="-342900">
              <a:lnSpc>
                <a:spcPts val="3200"/>
              </a:lnSpc>
              <a:buClr>
                <a:srgbClr val="FF0000"/>
              </a:buClr>
              <a:buFont typeface="Wingdings" panose="05000000000000000000" pitchFamily="2" charset="2"/>
              <a:buChar char="l"/>
            </a:pPr>
            <a:r>
              <a:rPr lang="zh-CN" altLang="en-US" sz="2400" dirty="0"/>
              <a:t>离散数学</a:t>
            </a:r>
            <a:endParaRPr lang="en-US" altLang="zh-CN" sz="2400" dirty="0"/>
          </a:p>
          <a:p>
            <a:pPr lvl="1">
              <a:lnSpc>
                <a:spcPts val="3200"/>
              </a:lnSpc>
              <a:buClr>
                <a:srgbClr val="FF0000"/>
              </a:buClr>
            </a:pPr>
            <a:r>
              <a:rPr lang="en-US" altLang="zh-CN" sz="2400" dirty="0"/>
              <a:t>        </a:t>
            </a:r>
            <a:r>
              <a:rPr lang="zh-CN" altLang="en-US" sz="2400" dirty="0"/>
              <a:t>关系模型</a:t>
            </a:r>
          </a:p>
          <a:p>
            <a:pPr marL="800100" lvl="1" indent="-342900">
              <a:lnSpc>
                <a:spcPts val="3200"/>
              </a:lnSpc>
              <a:buClr>
                <a:srgbClr val="FF0000"/>
              </a:buClr>
              <a:buFont typeface="Wingdings" panose="05000000000000000000" pitchFamily="2" charset="2"/>
              <a:buChar char="l"/>
            </a:pPr>
            <a:r>
              <a:rPr lang="zh-CN" altLang="en-US" sz="2400" dirty="0"/>
              <a:t>操作系统</a:t>
            </a:r>
          </a:p>
          <a:p>
            <a:pPr lvl="1">
              <a:lnSpc>
                <a:spcPts val="3200"/>
              </a:lnSpc>
            </a:pPr>
            <a:r>
              <a:rPr lang="zh-CN" altLang="en-US" sz="2400" dirty="0">
                <a:latin typeface="Times New Roman" pitchFamily="18" charset="0"/>
              </a:rPr>
              <a:t>         文件子系统，</a:t>
            </a:r>
            <a:r>
              <a:rPr lang="en-US" altLang="zh-CN" sz="2400" dirty="0">
                <a:latin typeface="Times New Roman" pitchFamily="18" charset="0"/>
              </a:rPr>
              <a:t>I/O</a:t>
            </a:r>
            <a:r>
              <a:rPr lang="zh-CN" altLang="en-US" sz="2400" dirty="0">
                <a:latin typeface="Times New Roman" pitchFamily="18" charset="0"/>
              </a:rPr>
              <a:t>子系统，进程管理</a:t>
            </a:r>
          </a:p>
          <a:p>
            <a:pPr marL="800100" lvl="1" indent="-342900">
              <a:lnSpc>
                <a:spcPts val="3200"/>
              </a:lnSpc>
              <a:buClr>
                <a:srgbClr val="FF0000"/>
              </a:buClr>
              <a:buFont typeface="Wingdings" panose="05000000000000000000" pitchFamily="2" charset="2"/>
              <a:buChar char="l"/>
            </a:pPr>
            <a:r>
              <a:rPr lang="zh-CN" altLang="en-US" sz="2400" dirty="0"/>
              <a:t>编译原理：</a:t>
            </a:r>
          </a:p>
          <a:p>
            <a:pPr lvl="1">
              <a:lnSpc>
                <a:spcPts val="3200"/>
              </a:lnSpc>
            </a:pPr>
            <a:r>
              <a:rPr lang="zh-CN" altLang="en-US" sz="2400" dirty="0">
                <a:latin typeface="Times New Roman" pitchFamily="18" charset="0"/>
              </a:rPr>
              <a:t>        查询处理与优化</a:t>
            </a:r>
          </a:p>
          <a:p>
            <a:pPr marL="800100" lvl="1" indent="-342900">
              <a:lnSpc>
                <a:spcPts val="3200"/>
              </a:lnSpc>
              <a:buClr>
                <a:srgbClr val="FF0000"/>
              </a:buClr>
              <a:buFont typeface="Wingdings" panose="05000000000000000000" pitchFamily="2" charset="2"/>
              <a:buChar char="l"/>
            </a:pPr>
            <a:r>
              <a:rPr lang="zh-CN" altLang="en-US" sz="2400" dirty="0"/>
              <a:t>软件工程</a:t>
            </a:r>
            <a:endParaRPr lang="en-US" altLang="zh-CN" sz="2400" dirty="0"/>
          </a:p>
          <a:p>
            <a:pPr lvl="1">
              <a:lnSpc>
                <a:spcPts val="3200"/>
              </a:lnSpc>
              <a:buClr>
                <a:srgbClr val="FF0000"/>
              </a:buClr>
            </a:pPr>
            <a:r>
              <a:rPr lang="en-US" altLang="zh-CN" sz="2400" dirty="0"/>
              <a:t>        DBS</a:t>
            </a:r>
            <a:r>
              <a:rPr lang="zh-CN" altLang="en-US" sz="2400" dirty="0"/>
              <a:t>系统的设计方法</a:t>
            </a:r>
          </a:p>
          <a:p>
            <a:endParaRPr lang="zh-CN" altLang="en-US" dirty="0"/>
          </a:p>
        </p:txBody>
      </p:sp>
    </p:spTree>
    <p:extLst>
      <p:ext uri="{BB962C8B-B14F-4D97-AF65-F5344CB8AC3E}">
        <p14:creationId xmlns:p14="http://schemas.microsoft.com/office/powerpoint/2010/main" val="75404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a:xfrm>
            <a:off x="819729" y="0"/>
            <a:ext cx="7027905" cy="914400"/>
          </a:xfrm>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Relationship to Other Courses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21</a:t>
            </a:fld>
            <a:endParaRPr kumimoji="1" lang="zh-CN" altLang="en-US" dirty="0"/>
          </a:p>
        </p:txBody>
      </p:sp>
      <p:sp>
        <p:nvSpPr>
          <p:cNvPr id="15" name="Text Box 2"/>
          <p:cNvSpPr txBox="1">
            <a:spLocks noChangeArrowheads="1"/>
          </p:cNvSpPr>
          <p:nvPr/>
        </p:nvSpPr>
        <p:spPr bwMode="auto">
          <a:xfrm>
            <a:off x="3549802" y="877324"/>
            <a:ext cx="21529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u="sng" dirty="0">
                <a:solidFill>
                  <a:srgbClr val="FF0000"/>
                </a:solidFill>
                <a:latin typeface="+mn-lt"/>
              </a:rPr>
              <a:t>C, C++ programs</a:t>
            </a:r>
          </a:p>
        </p:txBody>
      </p:sp>
      <p:sp>
        <p:nvSpPr>
          <p:cNvPr id="38" name="Line 15"/>
          <p:cNvSpPr>
            <a:spLocks noChangeShapeType="1"/>
          </p:cNvSpPr>
          <p:nvPr/>
        </p:nvSpPr>
        <p:spPr bwMode="auto">
          <a:xfrm>
            <a:off x="2772198" y="4605056"/>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9" name="Text Box 16"/>
          <p:cNvSpPr txBox="1">
            <a:spLocks noChangeArrowheads="1"/>
          </p:cNvSpPr>
          <p:nvPr/>
        </p:nvSpPr>
        <p:spPr bwMode="auto">
          <a:xfrm>
            <a:off x="3071917" y="1058862"/>
            <a:ext cx="492443"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zh-CN" altLang="en-US" sz="2000">
              <a:latin typeface="+mn-lt"/>
            </a:endParaRPr>
          </a:p>
        </p:txBody>
      </p:sp>
      <p:sp>
        <p:nvSpPr>
          <p:cNvPr id="40" name="Text Box 17"/>
          <p:cNvSpPr txBox="1">
            <a:spLocks noChangeArrowheads="1"/>
          </p:cNvSpPr>
          <p:nvPr/>
        </p:nvSpPr>
        <p:spPr bwMode="auto">
          <a:xfrm>
            <a:off x="2788231" y="1574006"/>
            <a:ext cx="492443"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2000" dirty="0">
                <a:latin typeface="+mn-lt"/>
              </a:rPr>
              <a:t>程 序 编 译 </a:t>
            </a:r>
            <a:r>
              <a:rPr kumimoji="0" lang="en-US" altLang="zh-CN" sz="2000" dirty="0">
                <a:solidFill>
                  <a:schemeClr val="folHlink"/>
                </a:solidFill>
                <a:latin typeface="+mn-lt"/>
              </a:rPr>
              <a:t>/ </a:t>
            </a:r>
            <a:r>
              <a:rPr kumimoji="0" lang="zh-CN" altLang="en-US" sz="2000" b="1" dirty="0">
                <a:solidFill>
                  <a:schemeClr val="folHlink"/>
                </a:solidFill>
                <a:latin typeface="+mn-lt"/>
              </a:rPr>
              <a:t>编译器</a:t>
            </a:r>
          </a:p>
        </p:txBody>
      </p:sp>
      <p:sp>
        <p:nvSpPr>
          <p:cNvPr id="41" name="Text Box 18"/>
          <p:cNvSpPr txBox="1">
            <a:spLocks noChangeArrowheads="1"/>
          </p:cNvSpPr>
          <p:nvPr/>
        </p:nvSpPr>
        <p:spPr bwMode="auto">
          <a:xfrm>
            <a:off x="2791845" y="4786194"/>
            <a:ext cx="492443" cy="122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程序执行 </a:t>
            </a:r>
            <a:r>
              <a:rPr kumimoji="0" lang="en-US" altLang="zh-CN" sz="2000" dirty="0">
                <a:solidFill>
                  <a:schemeClr val="accent2"/>
                </a:solidFill>
                <a:latin typeface="+mn-lt"/>
              </a:rPr>
              <a:t>/</a:t>
            </a:r>
            <a:r>
              <a:rPr kumimoji="0" lang="en-US" altLang="zh-CN" sz="2000" dirty="0">
                <a:latin typeface="+mn-lt"/>
              </a:rPr>
              <a:t> </a:t>
            </a:r>
          </a:p>
        </p:txBody>
      </p:sp>
      <p:sp>
        <p:nvSpPr>
          <p:cNvPr id="42" name="Text Box 19"/>
          <p:cNvSpPr txBox="1">
            <a:spLocks noChangeArrowheads="1"/>
          </p:cNvSpPr>
          <p:nvPr/>
        </p:nvSpPr>
        <p:spPr bwMode="auto">
          <a:xfrm>
            <a:off x="2733300" y="5881919"/>
            <a:ext cx="554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dirty="0">
                <a:solidFill>
                  <a:schemeClr val="folHlink"/>
                </a:solidFill>
                <a:latin typeface="+mn-lt"/>
              </a:rPr>
              <a:t>OS</a:t>
            </a:r>
          </a:p>
        </p:txBody>
      </p:sp>
      <p:sp>
        <p:nvSpPr>
          <p:cNvPr id="43" name="AutoShape 20"/>
          <p:cNvSpPr>
            <a:spLocks/>
          </p:cNvSpPr>
          <p:nvPr/>
        </p:nvSpPr>
        <p:spPr bwMode="auto">
          <a:xfrm rot="5400000">
            <a:off x="4371130" y="3783938"/>
            <a:ext cx="431800" cy="2045340"/>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mn-lt"/>
            </a:endParaRPr>
          </a:p>
        </p:txBody>
      </p:sp>
      <p:sp>
        <p:nvSpPr>
          <p:cNvPr id="44" name="Text Box 21"/>
          <p:cNvSpPr txBox="1">
            <a:spLocks noChangeArrowheads="1"/>
          </p:cNvSpPr>
          <p:nvPr/>
        </p:nvSpPr>
        <p:spPr bwMode="auto">
          <a:xfrm>
            <a:off x="3588910" y="5120740"/>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进程管理</a:t>
            </a:r>
          </a:p>
        </p:txBody>
      </p:sp>
      <p:sp>
        <p:nvSpPr>
          <p:cNvPr id="45" name="Text Box 22"/>
          <p:cNvSpPr txBox="1">
            <a:spLocks noChangeArrowheads="1"/>
          </p:cNvSpPr>
          <p:nvPr/>
        </p:nvSpPr>
        <p:spPr bwMode="auto">
          <a:xfrm>
            <a:off x="4260239" y="5128832"/>
            <a:ext cx="738664" cy="118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dirty="0">
                <a:latin typeface="微软雅黑 Light" panose="020B0502040204020203" pitchFamily="34" charset="-122"/>
                <a:ea typeface="微软雅黑 Light" panose="020B0502040204020203" pitchFamily="34" charset="-122"/>
              </a:rPr>
              <a:t>&amp;</a:t>
            </a:r>
            <a:r>
              <a:rPr lang="zh-CN" altLang="en-US" sz="1800" dirty="0">
                <a:latin typeface="微软雅黑 Light" panose="020B0502040204020203" pitchFamily="34" charset="-122"/>
                <a:ea typeface="微软雅黑 Light" panose="020B0502040204020203" pitchFamily="34" charset="-122"/>
              </a:rPr>
              <a:t>进程调度</a:t>
            </a:r>
          </a:p>
          <a:p>
            <a:pPr eaLnBrk="1" hangingPunct="1"/>
            <a:r>
              <a:rPr lang="zh-CN" altLang="en-US" sz="1800" dirty="0">
                <a:latin typeface="微软雅黑 Light" panose="020B0502040204020203" pitchFamily="34" charset="-122"/>
                <a:ea typeface="微软雅黑 Light" panose="020B0502040204020203" pitchFamily="34" charset="-122"/>
              </a:rPr>
              <a:t>并发控制</a:t>
            </a:r>
          </a:p>
        </p:txBody>
      </p:sp>
      <p:sp>
        <p:nvSpPr>
          <p:cNvPr id="46" name="Text Box 23"/>
          <p:cNvSpPr txBox="1">
            <a:spLocks noChangeArrowheads="1"/>
          </p:cNvSpPr>
          <p:nvPr/>
        </p:nvSpPr>
        <p:spPr bwMode="auto">
          <a:xfrm>
            <a:off x="5168131" y="5173718"/>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死锁处理</a:t>
            </a:r>
          </a:p>
        </p:txBody>
      </p:sp>
      <p:sp>
        <p:nvSpPr>
          <p:cNvPr id="47" name="Text Box 24"/>
          <p:cNvSpPr txBox="1">
            <a:spLocks noChangeArrowheads="1"/>
          </p:cNvSpPr>
          <p:nvPr/>
        </p:nvSpPr>
        <p:spPr bwMode="auto">
          <a:xfrm>
            <a:off x="8731041" y="819491"/>
            <a:ext cx="17845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u="sng" dirty="0">
                <a:solidFill>
                  <a:srgbClr val="FF0000"/>
                </a:solidFill>
                <a:latin typeface="+mn-lt"/>
              </a:rPr>
              <a:t>SQL </a:t>
            </a:r>
            <a:r>
              <a:rPr kumimoji="0" lang="zh-CN" altLang="en-US" sz="2000" u="sng" dirty="0">
                <a:solidFill>
                  <a:srgbClr val="FF0000"/>
                </a:solidFill>
                <a:latin typeface="+mn-lt"/>
              </a:rPr>
              <a:t>查询语句</a:t>
            </a:r>
            <a:endParaRPr kumimoji="0" lang="en-US" altLang="zh-CN" sz="2000" u="sng" dirty="0">
              <a:solidFill>
                <a:srgbClr val="FF0000"/>
              </a:solidFill>
              <a:latin typeface="+mn-lt"/>
            </a:endParaRPr>
          </a:p>
        </p:txBody>
      </p:sp>
      <p:sp>
        <p:nvSpPr>
          <p:cNvPr id="51" name="Rectangle 28"/>
          <p:cNvSpPr>
            <a:spLocks noChangeArrowheads="1"/>
          </p:cNvSpPr>
          <p:nvPr/>
        </p:nvSpPr>
        <p:spPr bwMode="auto">
          <a:xfrm>
            <a:off x="8746579" y="2553346"/>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52" name="Text Box 29"/>
          <p:cNvSpPr txBox="1">
            <a:spLocks noChangeArrowheads="1"/>
          </p:cNvSpPr>
          <p:nvPr/>
        </p:nvSpPr>
        <p:spPr bwMode="auto">
          <a:xfrm>
            <a:off x="9013279" y="2551759"/>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800" dirty="0">
                <a:latin typeface="微软雅黑 Light" panose="020B0502040204020203" pitchFamily="34" charset="-122"/>
                <a:ea typeface="微软雅黑 Light" panose="020B0502040204020203" pitchFamily="34" charset="-122"/>
              </a:rPr>
              <a:t>查询优化</a:t>
            </a:r>
          </a:p>
        </p:txBody>
      </p:sp>
      <p:sp>
        <p:nvSpPr>
          <p:cNvPr id="53" name="AutoShape 30"/>
          <p:cNvSpPr>
            <a:spLocks noChangeArrowheads="1"/>
          </p:cNvSpPr>
          <p:nvPr/>
        </p:nvSpPr>
        <p:spPr bwMode="auto">
          <a:xfrm>
            <a:off x="9589541" y="2335859"/>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54" name="Text Box 31"/>
          <p:cNvSpPr txBox="1">
            <a:spLocks noChangeArrowheads="1"/>
          </p:cNvSpPr>
          <p:nvPr/>
        </p:nvSpPr>
        <p:spPr bwMode="auto">
          <a:xfrm>
            <a:off x="8646109" y="3054996"/>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u="sng" dirty="0">
                <a:latin typeface="微软雅黑 Light" panose="020B0502040204020203" pitchFamily="34" charset="-122"/>
                <a:ea typeface="微软雅黑 Light" panose="020B0502040204020203" pitchFamily="34" charset="-122"/>
              </a:rPr>
              <a:t>优化后查询执行计划</a:t>
            </a:r>
          </a:p>
        </p:txBody>
      </p:sp>
      <p:sp>
        <p:nvSpPr>
          <p:cNvPr id="55" name="AutoShape 32"/>
          <p:cNvSpPr>
            <a:spLocks noChangeArrowheads="1"/>
          </p:cNvSpPr>
          <p:nvPr/>
        </p:nvSpPr>
        <p:spPr bwMode="auto">
          <a:xfrm>
            <a:off x="9589541" y="2912121"/>
            <a:ext cx="144463" cy="191535"/>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56" name="Rectangle 33"/>
          <p:cNvSpPr>
            <a:spLocks noChangeArrowheads="1"/>
          </p:cNvSpPr>
          <p:nvPr/>
        </p:nvSpPr>
        <p:spPr bwMode="auto">
          <a:xfrm>
            <a:off x="8785380" y="3561409"/>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57" name="Text Box 34"/>
          <p:cNvSpPr txBox="1">
            <a:spLocks noChangeArrowheads="1"/>
          </p:cNvSpPr>
          <p:nvPr/>
        </p:nvSpPr>
        <p:spPr bwMode="auto">
          <a:xfrm>
            <a:off x="8874627" y="3520161"/>
            <a:ext cx="1579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800" dirty="0">
                <a:latin typeface="微软雅黑 Light" panose="020B0502040204020203" pitchFamily="34" charset="-122"/>
                <a:ea typeface="微软雅黑 Light" panose="020B0502040204020203" pitchFamily="34" charset="-122"/>
              </a:rPr>
              <a:t>查询代码生成</a:t>
            </a:r>
          </a:p>
        </p:txBody>
      </p:sp>
      <p:sp>
        <p:nvSpPr>
          <p:cNvPr id="58" name="AutoShape 35"/>
          <p:cNvSpPr>
            <a:spLocks noChangeArrowheads="1"/>
          </p:cNvSpPr>
          <p:nvPr/>
        </p:nvSpPr>
        <p:spPr bwMode="auto">
          <a:xfrm>
            <a:off x="9589541" y="3343921"/>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59" name="Line 36"/>
          <p:cNvSpPr>
            <a:spLocks noChangeShapeType="1"/>
          </p:cNvSpPr>
          <p:nvPr/>
        </p:nvSpPr>
        <p:spPr bwMode="auto">
          <a:xfrm>
            <a:off x="8055131" y="4482219"/>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60" name="Text Box 37"/>
          <p:cNvSpPr txBox="1">
            <a:spLocks noChangeArrowheads="1"/>
          </p:cNvSpPr>
          <p:nvPr/>
        </p:nvSpPr>
        <p:spPr bwMode="auto">
          <a:xfrm>
            <a:off x="8129340" y="1111896"/>
            <a:ext cx="46166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endParaRPr kumimoji="0" lang="zh-CN" altLang="en-US" sz="1800">
              <a:latin typeface="微软雅黑 Light" panose="020B0502040204020203" pitchFamily="34" charset="-122"/>
              <a:ea typeface="微软雅黑 Light" panose="020B0502040204020203" pitchFamily="34" charset="-122"/>
            </a:endParaRPr>
          </a:p>
        </p:txBody>
      </p:sp>
      <p:sp>
        <p:nvSpPr>
          <p:cNvPr id="61" name="Text Box 38"/>
          <p:cNvSpPr txBox="1">
            <a:spLocks noChangeArrowheads="1"/>
          </p:cNvSpPr>
          <p:nvPr/>
        </p:nvSpPr>
        <p:spPr bwMode="auto">
          <a:xfrm>
            <a:off x="7696766" y="2174684"/>
            <a:ext cx="492443" cy="198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查询处理</a:t>
            </a:r>
            <a:r>
              <a:rPr lang="en-US" altLang="zh-CN" sz="1800" dirty="0">
                <a:latin typeface="微软雅黑 Light" panose="020B0502040204020203" pitchFamily="34" charset="-122"/>
                <a:ea typeface="微软雅黑 Light" panose="020B0502040204020203" pitchFamily="34" charset="-122"/>
              </a:rPr>
              <a:t> </a:t>
            </a:r>
            <a:r>
              <a:rPr kumimoji="0" lang="en-US" altLang="zh-CN" sz="2000" dirty="0">
                <a:solidFill>
                  <a:schemeClr val="folHlink"/>
                </a:solidFill>
                <a:latin typeface="+mn-lt"/>
              </a:rPr>
              <a:t>/ DBMS</a:t>
            </a:r>
            <a:endParaRPr kumimoji="0" lang="zh-CN" altLang="en-US" sz="2000" dirty="0">
              <a:solidFill>
                <a:schemeClr val="folHlink"/>
              </a:solidFill>
              <a:latin typeface="+mn-lt"/>
            </a:endParaRPr>
          </a:p>
        </p:txBody>
      </p:sp>
      <p:sp>
        <p:nvSpPr>
          <p:cNvPr id="62" name="AutoShape 39"/>
          <p:cNvSpPr>
            <a:spLocks/>
          </p:cNvSpPr>
          <p:nvPr/>
        </p:nvSpPr>
        <p:spPr bwMode="auto">
          <a:xfrm rot="5400000">
            <a:off x="9495787" y="3509875"/>
            <a:ext cx="431800" cy="2376488"/>
          </a:xfrm>
          <a:prstGeom prst="leftBrace">
            <a:avLst>
              <a:gd name="adj1" fmla="val 4586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mn-lt"/>
            </a:endParaRPr>
          </a:p>
        </p:txBody>
      </p:sp>
      <p:sp>
        <p:nvSpPr>
          <p:cNvPr id="64" name="Text Box 41"/>
          <p:cNvSpPr txBox="1">
            <a:spLocks noChangeArrowheads="1"/>
          </p:cNvSpPr>
          <p:nvPr/>
        </p:nvSpPr>
        <p:spPr bwMode="auto">
          <a:xfrm>
            <a:off x="3555898" y="4822453"/>
            <a:ext cx="20201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dirty="0">
                <a:solidFill>
                  <a:srgbClr val="FF0000"/>
                </a:solidFill>
                <a:latin typeface="+mn-lt"/>
              </a:rPr>
              <a:t>process / thread</a:t>
            </a:r>
          </a:p>
        </p:txBody>
      </p:sp>
      <p:sp>
        <p:nvSpPr>
          <p:cNvPr id="65" name="Text Box 42"/>
          <p:cNvSpPr txBox="1">
            <a:spLocks noChangeArrowheads="1"/>
          </p:cNvSpPr>
          <p:nvPr/>
        </p:nvSpPr>
        <p:spPr bwMode="auto">
          <a:xfrm>
            <a:off x="7715090" y="4555244"/>
            <a:ext cx="492443" cy="198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存储管理 </a:t>
            </a:r>
            <a:r>
              <a:rPr lang="en-US" altLang="zh-CN" sz="1800" dirty="0">
                <a:latin typeface="微软雅黑 Light" panose="020B0502040204020203" pitchFamily="34" charset="-122"/>
                <a:ea typeface="微软雅黑 Light" panose="020B0502040204020203" pitchFamily="34" charset="-122"/>
              </a:rPr>
              <a:t>/ </a:t>
            </a:r>
            <a:r>
              <a:rPr kumimoji="0" lang="en-US" altLang="zh-CN" sz="2000" dirty="0">
                <a:solidFill>
                  <a:schemeClr val="folHlink"/>
                </a:solidFill>
                <a:latin typeface="+mn-lt"/>
              </a:rPr>
              <a:t>DBMS</a:t>
            </a:r>
          </a:p>
        </p:txBody>
      </p:sp>
      <p:sp>
        <p:nvSpPr>
          <p:cNvPr id="66" name="Text Box 43"/>
          <p:cNvSpPr txBox="1">
            <a:spLocks noChangeArrowheads="1"/>
          </p:cNvSpPr>
          <p:nvPr/>
        </p:nvSpPr>
        <p:spPr bwMode="auto">
          <a:xfrm>
            <a:off x="6701563" y="2466094"/>
            <a:ext cx="12414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dirty="0">
                <a:latin typeface="+mn-lt"/>
              </a:rPr>
              <a:t>Chapter</a:t>
            </a:r>
          </a:p>
          <a:p>
            <a:pPr algn="ctr" eaLnBrk="1" hangingPunct="1"/>
            <a:r>
              <a:rPr kumimoji="0" lang="en-US" altLang="zh-CN" sz="1800" dirty="0">
                <a:solidFill>
                  <a:schemeClr val="folHlink"/>
                </a:solidFill>
                <a:latin typeface="+mn-lt"/>
              </a:rPr>
              <a:t>12, 13</a:t>
            </a:r>
          </a:p>
        </p:txBody>
      </p:sp>
      <p:sp>
        <p:nvSpPr>
          <p:cNvPr id="67" name="Text Box 44"/>
          <p:cNvSpPr txBox="1">
            <a:spLocks noChangeArrowheads="1"/>
          </p:cNvSpPr>
          <p:nvPr/>
        </p:nvSpPr>
        <p:spPr bwMode="auto">
          <a:xfrm>
            <a:off x="6447602" y="5274382"/>
            <a:ext cx="15335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dirty="0">
                <a:latin typeface="+mn-lt"/>
              </a:rPr>
              <a:t> </a:t>
            </a:r>
            <a:r>
              <a:rPr lang="en-US" altLang="zh-CN" sz="1800" dirty="0">
                <a:latin typeface="微软雅黑 Light" panose="020B0502040204020203" pitchFamily="34" charset="-122"/>
                <a:ea typeface="微软雅黑 Light" panose="020B0502040204020203" pitchFamily="34" charset="-122"/>
              </a:rPr>
              <a:t>Chapter</a:t>
            </a:r>
          </a:p>
          <a:p>
            <a:pPr eaLnBrk="1" hangingPunct="1"/>
            <a:r>
              <a:rPr kumimoji="0" lang="en-US" altLang="zh-CN" sz="1800" dirty="0">
                <a:solidFill>
                  <a:schemeClr val="folHlink"/>
                </a:solidFill>
                <a:latin typeface="+mn-lt"/>
              </a:rPr>
              <a:t>14, 15, 16</a:t>
            </a:r>
          </a:p>
        </p:txBody>
      </p:sp>
      <p:sp>
        <p:nvSpPr>
          <p:cNvPr id="68" name="Text Box 45"/>
          <p:cNvSpPr txBox="1">
            <a:spLocks noChangeArrowheads="1"/>
          </p:cNvSpPr>
          <p:nvPr/>
        </p:nvSpPr>
        <p:spPr bwMode="auto">
          <a:xfrm>
            <a:off x="9026681" y="4626682"/>
            <a:ext cx="14382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2000" u="sng" dirty="0">
                <a:solidFill>
                  <a:srgbClr val="FF0000"/>
                </a:solidFill>
                <a:latin typeface="+mn-lt"/>
              </a:rPr>
              <a:t>transaction</a:t>
            </a:r>
          </a:p>
        </p:txBody>
      </p:sp>
      <p:sp>
        <p:nvSpPr>
          <p:cNvPr id="69" name="Text Box 46"/>
          <p:cNvSpPr txBox="1">
            <a:spLocks noChangeArrowheads="1"/>
          </p:cNvSpPr>
          <p:nvPr/>
        </p:nvSpPr>
        <p:spPr bwMode="auto">
          <a:xfrm>
            <a:off x="8450418" y="2056253"/>
            <a:ext cx="23903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600" u="sng" dirty="0">
                <a:latin typeface="微软雅黑 Light" panose="020B0502040204020203" pitchFamily="34" charset="-122"/>
                <a:ea typeface="微软雅黑 Light" panose="020B0502040204020203" pitchFamily="34" charset="-122"/>
              </a:rPr>
              <a:t>关系代数表达式</a:t>
            </a:r>
            <a:r>
              <a:rPr kumimoji="0" lang="en-US" altLang="zh-CN" sz="1600" u="sng" dirty="0">
                <a:latin typeface="微软雅黑 Light" panose="020B0502040204020203" pitchFamily="34" charset="-122"/>
                <a:ea typeface="微软雅黑 Light" panose="020B0502040204020203" pitchFamily="34" charset="-122"/>
              </a:rPr>
              <a:t>&amp;</a:t>
            </a:r>
            <a:r>
              <a:rPr kumimoji="0" lang="zh-CN" altLang="en-US" sz="1600" u="sng" dirty="0">
                <a:latin typeface="微软雅黑 Light" panose="020B0502040204020203" pitchFamily="34" charset="-122"/>
                <a:ea typeface="微软雅黑 Light" panose="020B0502040204020203" pitchFamily="34" charset="-122"/>
              </a:rPr>
              <a:t>查询树</a:t>
            </a:r>
          </a:p>
        </p:txBody>
      </p:sp>
      <p:sp>
        <p:nvSpPr>
          <p:cNvPr id="70" name="Text Box 47"/>
          <p:cNvSpPr txBox="1">
            <a:spLocks noChangeArrowheads="1"/>
          </p:cNvSpPr>
          <p:nvPr/>
        </p:nvSpPr>
        <p:spPr bwMode="auto">
          <a:xfrm>
            <a:off x="8577313" y="4074043"/>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zh-CN" altLang="en-US" sz="1800" u="sng" dirty="0">
                <a:solidFill>
                  <a:srgbClr val="FF0000"/>
                </a:solidFill>
                <a:latin typeface="+mn-lt"/>
              </a:rPr>
              <a:t>查询计划执行代码</a:t>
            </a:r>
          </a:p>
        </p:txBody>
      </p:sp>
      <p:sp>
        <p:nvSpPr>
          <p:cNvPr id="71" name="AutoShape 48"/>
          <p:cNvSpPr>
            <a:spLocks noChangeArrowheads="1"/>
          </p:cNvSpPr>
          <p:nvPr/>
        </p:nvSpPr>
        <p:spPr bwMode="auto">
          <a:xfrm>
            <a:off x="9602943" y="3932024"/>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1800">
              <a:latin typeface="微软雅黑 Light" panose="020B0502040204020203" pitchFamily="34" charset="-122"/>
              <a:ea typeface="微软雅黑 Light" panose="020B0502040204020203" pitchFamily="34" charset="-122"/>
            </a:endParaRPr>
          </a:p>
        </p:txBody>
      </p:sp>
      <p:sp>
        <p:nvSpPr>
          <p:cNvPr id="72" name="Text Box 49"/>
          <p:cNvSpPr txBox="1">
            <a:spLocks noChangeArrowheads="1"/>
          </p:cNvSpPr>
          <p:nvPr/>
        </p:nvSpPr>
        <p:spPr bwMode="auto">
          <a:xfrm>
            <a:off x="8412962" y="5008165"/>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事务管理</a:t>
            </a:r>
          </a:p>
        </p:txBody>
      </p:sp>
      <p:sp>
        <p:nvSpPr>
          <p:cNvPr id="73" name="Text Box 50"/>
          <p:cNvSpPr txBox="1">
            <a:spLocks noChangeArrowheads="1"/>
          </p:cNvSpPr>
          <p:nvPr/>
        </p:nvSpPr>
        <p:spPr bwMode="auto">
          <a:xfrm>
            <a:off x="3725995" y="4204624"/>
            <a:ext cx="1824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dirty="0">
                <a:solidFill>
                  <a:srgbClr val="FF0000"/>
                </a:solidFill>
                <a:latin typeface="微软雅黑 Light" panose="020B0502040204020203" pitchFamily="34" charset="-122"/>
                <a:ea typeface="微软雅黑 Light" panose="020B0502040204020203" pitchFamily="34" charset="-122"/>
              </a:rPr>
              <a:t>目标程序代码</a:t>
            </a:r>
          </a:p>
        </p:txBody>
      </p:sp>
      <p:sp>
        <p:nvSpPr>
          <p:cNvPr id="74" name="AutoShape 51"/>
          <p:cNvSpPr>
            <a:spLocks noChangeArrowheads="1"/>
          </p:cNvSpPr>
          <p:nvPr/>
        </p:nvSpPr>
        <p:spPr bwMode="auto">
          <a:xfrm>
            <a:off x="4557340" y="3949318"/>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mn-lt"/>
            </a:endParaRPr>
          </a:p>
        </p:txBody>
      </p:sp>
      <p:sp>
        <p:nvSpPr>
          <p:cNvPr id="75" name="Text Box 52"/>
          <p:cNvSpPr txBox="1">
            <a:spLocks noChangeArrowheads="1"/>
          </p:cNvSpPr>
          <p:nvPr/>
        </p:nvSpPr>
        <p:spPr bwMode="auto">
          <a:xfrm>
            <a:off x="10576966" y="2535537"/>
            <a:ext cx="7072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800">
                <a:latin typeface="+mn-lt"/>
                <a:ea typeface="微软雅黑 Light" panose="020B0502040204020203" pitchFamily="34" charset="-122"/>
              </a:rPr>
              <a:t>(</a:t>
            </a:r>
            <a:r>
              <a:rPr kumimoji="0" lang="en-US" altLang="zh-CN" sz="1800">
                <a:latin typeface="+mn-lt"/>
                <a:ea typeface="微软雅黑 Light" panose="020B0502040204020203" pitchFamily="34" charset="-122"/>
                <a:cs typeface="Times New Roman" pitchFamily="18" charset="0"/>
              </a:rPr>
              <a:t>§</a:t>
            </a:r>
            <a:r>
              <a:rPr kumimoji="0" lang="en-US" altLang="zh-CN" sz="1800">
                <a:latin typeface="+mn-lt"/>
                <a:ea typeface="微软雅黑 Light" panose="020B0502040204020203" pitchFamily="34" charset="-122"/>
              </a:rPr>
              <a:t>13)</a:t>
            </a:r>
            <a:endParaRPr kumimoji="0" lang="zh-CN" altLang="en-US" sz="1800">
              <a:latin typeface="+mn-lt"/>
              <a:ea typeface="微软雅黑 Light" panose="020B0502040204020203" pitchFamily="34" charset="-122"/>
            </a:endParaRPr>
          </a:p>
        </p:txBody>
      </p:sp>
      <p:sp>
        <p:nvSpPr>
          <p:cNvPr id="76" name="Text Box 53"/>
          <p:cNvSpPr txBox="1">
            <a:spLocks noChangeArrowheads="1"/>
          </p:cNvSpPr>
          <p:nvPr/>
        </p:nvSpPr>
        <p:spPr bwMode="auto">
          <a:xfrm>
            <a:off x="9081767" y="5033477"/>
            <a:ext cx="738664" cy="118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dirty="0">
                <a:latin typeface="微软雅黑 Light" panose="020B0502040204020203" pitchFamily="34" charset="-122"/>
                <a:ea typeface="微软雅黑 Light" panose="020B0502040204020203" pitchFamily="34" charset="-122"/>
              </a:rPr>
              <a:t>&amp;</a:t>
            </a:r>
            <a:r>
              <a:rPr lang="zh-CN" altLang="en-US" sz="1800" dirty="0">
                <a:latin typeface="微软雅黑 Light" panose="020B0502040204020203" pitchFamily="34" charset="-122"/>
                <a:ea typeface="微软雅黑 Light" panose="020B0502040204020203" pitchFamily="34" charset="-122"/>
              </a:rPr>
              <a:t>事务调度</a:t>
            </a:r>
          </a:p>
          <a:p>
            <a:pPr eaLnBrk="1" hangingPunct="1"/>
            <a:r>
              <a:rPr lang="zh-CN" altLang="en-US" sz="1800" dirty="0">
                <a:latin typeface="微软雅黑 Light" panose="020B0502040204020203" pitchFamily="34" charset="-122"/>
                <a:ea typeface="微软雅黑 Light" panose="020B0502040204020203" pitchFamily="34" charset="-122"/>
              </a:rPr>
              <a:t>并发控制</a:t>
            </a:r>
          </a:p>
        </p:txBody>
      </p:sp>
      <p:sp>
        <p:nvSpPr>
          <p:cNvPr id="77" name="Text Box 54"/>
          <p:cNvSpPr txBox="1">
            <a:spLocks noChangeArrowheads="1"/>
          </p:cNvSpPr>
          <p:nvPr/>
        </p:nvSpPr>
        <p:spPr bwMode="auto">
          <a:xfrm>
            <a:off x="9846129" y="5058481"/>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latin typeface="微软雅黑 Light" panose="020B0502040204020203" pitchFamily="34" charset="-122"/>
                <a:ea typeface="微软雅黑 Light" panose="020B0502040204020203" pitchFamily="34" charset="-122"/>
              </a:rPr>
              <a:t>死锁处理</a:t>
            </a:r>
          </a:p>
        </p:txBody>
      </p:sp>
      <p:sp>
        <p:nvSpPr>
          <p:cNvPr id="78" name="Text Box 55"/>
          <p:cNvSpPr txBox="1">
            <a:spLocks noChangeArrowheads="1"/>
          </p:cNvSpPr>
          <p:nvPr/>
        </p:nvSpPr>
        <p:spPr bwMode="auto">
          <a:xfrm>
            <a:off x="10597604" y="5058481"/>
            <a:ext cx="4616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A80000"/>
                </a:solidFill>
                <a:latin typeface="微软雅黑 Light" panose="020B0502040204020203" pitchFamily="34" charset="-122"/>
                <a:ea typeface="微软雅黑 Light" panose="020B0502040204020203" pitchFamily="34" charset="-122"/>
              </a:rPr>
              <a:t>恢复技术</a:t>
            </a:r>
          </a:p>
        </p:txBody>
      </p:sp>
      <p:sp>
        <p:nvSpPr>
          <p:cNvPr id="79" name="Text Box 56"/>
          <p:cNvSpPr txBox="1">
            <a:spLocks noChangeArrowheads="1"/>
          </p:cNvSpPr>
          <p:nvPr/>
        </p:nvSpPr>
        <p:spPr bwMode="auto">
          <a:xfrm>
            <a:off x="10597604" y="3559821"/>
            <a:ext cx="7072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800">
                <a:latin typeface="+mn-lt"/>
                <a:ea typeface="微软雅黑 Light" panose="020B0502040204020203" pitchFamily="34" charset="-122"/>
              </a:rPr>
              <a:t>(</a:t>
            </a:r>
            <a:r>
              <a:rPr kumimoji="0" lang="en-US" altLang="zh-CN" sz="1800">
                <a:latin typeface="+mn-lt"/>
                <a:ea typeface="微软雅黑 Light" panose="020B0502040204020203" pitchFamily="34" charset="-122"/>
                <a:cs typeface="Times New Roman" pitchFamily="18" charset="0"/>
              </a:rPr>
              <a:t>§</a:t>
            </a:r>
            <a:r>
              <a:rPr kumimoji="0" lang="en-US" altLang="zh-CN" sz="1800">
                <a:latin typeface="+mn-lt"/>
                <a:ea typeface="微软雅黑 Light" panose="020B0502040204020203" pitchFamily="34" charset="-122"/>
              </a:rPr>
              <a:t>12)</a:t>
            </a:r>
            <a:endParaRPr kumimoji="0" lang="zh-CN" altLang="en-US" sz="1800">
              <a:latin typeface="+mn-lt"/>
              <a:ea typeface="微软雅黑 Light" panose="020B0502040204020203" pitchFamily="34" charset="-122"/>
            </a:endParaRPr>
          </a:p>
        </p:txBody>
      </p:sp>
      <p:sp>
        <p:nvSpPr>
          <p:cNvPr id="80" name="Text Box 57"/>
          <p:cNvSpPr txBox="1">
            <a:spLocks noChangeArrowheads="1"/>
          </p:cNvSpPr>
          <p:nvPr/>
        </p:nvSpPr>
        <p:spPr bwMode="auto">
          <a:xfrm>
            <a:off x="8260156" y="6125210"/>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800" dirty="0">
                <a:latin typeface="+mn-lt"/>
              </a:rPr>
              <a:t>(</a:t>
            </a:r>
            <a:r>
              <a:rPr kumimoji="0" lang="en-US" altLang="zh-CN" sz="1800" dirty="0">
                <a:latin typeface="+mn-lt"/>
                <a:cs typeface="Times New Roman" pitchFamily="18" charset="0"/>
              </a:rPr>
              <a:t>§</a:t>
            </a:r>
            <a:r>
              <a:rPr kumimoji="0" lang="en-US" altLang="zh-CN" sz="1800" dirty="0">
                <a:latin typeface="+mn-lt"/>
              </a:rPr>
              <a:t>14)</a:t>
            </a:r>
            <a:endParaRPr kumimoji="0" lang="zh-CN" altLang="en-US" sz="1800" dirty="0">
              <a:latin typeface="+mn-lt"/>
            </a:endParaRPr>
          </a:p>
        </p:txBody>
      </p:sp>
      <p:sp>
        <p:nvSpPr>
          <p:cNvPr id="81" name="Text Box 58"/>
          <p:cNvSpPr txBox="1">
            <a:spLocks noChangeArrowheads="1"/>
          </p:cNvSpPr>
          <p:nvPr/>
        </p:nvSpPr>
        <p:spPr bwMode="auto">
          <a:xfrm>
            <a:off x="9131172" y="6125210"/>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800" dirty="0">
                <a:latin typeface="+mn-lt"/>
              </a:rPr>
              <a:t>(</a:t>
            </a:r>
            <a:r>
              <a:rPr kumimoji="0" lang="en-US" altLang="zh-CN" sz="1800" dirty="0">
                <a:latin typeface="+mn-lt"/>
                <a:cs typeface="Times New Roman" pitchFamily="18" charset="0"/>
              </a:rPr>
              <a:t>§</a:t>
            </a:r>
            <a:r>
              <a:rPr kumimoji="0" lang="en-US" altLang="zh-CN" sz="1800" dirty="0">
                <a:latin typeface="+mn-lt"/>
              </a:rPr>
              <a:t>15)</a:t>
            </a:r>
            <a:endParaRPr kumimoji="0" lang="zh-CN" altLang="en-US" sz="1800" dirty="0">
              <a:latin typeface="+mn-lt"/>
            </a:endParaRPr>
          </a:p>
        </p:txBody>
      </p:sp>
      <p:sp>
        <p:nvSpPr>
          <p:cNvPr id="82" name="Text Box 59"/>
          <p:cNvSpPr txBox="1">
            <a:spLocks noChangeArrowheads="1"/>
          </p:cNvSpPr>
          <p:nvPr/>
        </p:nvSpPr>
        <p:spPr bwMode="auto">
          <a:xfrm>
            <a:off x="10390479" y="6103018"/>
            <a:ext cx="8258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kumimoji="0" lang="en-US" altLang="zh-CN" sz="1800" dirty="0">
                <a:solidFill>
                  <a:schemeClr val="folHlink"/>
                </a:solidFill>
                <a:latin typeface="+mn-lt"/>
              </a:rPr>
              <a:t>(</a:t>
            </a:r>
            <a:r>
              <a:rPr kumimoji="0" lang="en-US" altLang="zh-CN" sz="1800" dirty="0">
                <a:solidFill>
                  <a:schemeClr val="folHlink"/>
                </a:solidFill>
                <a:latin typeface="+mn-lt"/>
                <a:cs typeface="Times New Roman" pitchFamily="18" charset="0"/>
              </a:rPr>
              <a:t>§</a:t>
            </a:r>
            <a:r>
              <a:rPr kumimoji="0" lang="en-US" altLang="zh-CN" sz="1800" dirty="0">
                <a:solidFill>
                  <a:schemeClr val="folHlink"/>
                </a:solidFill>
                <a:latin typeface="+mn-lt"/>
              </a:rPr>
              <a:t>16)</a:t>
            </a:r>
            <a:endParaRPr kumimoji="0" lang="zh-CN" altLang="en-US" sz="1800" dirty="0">
              <a:solidFill>
                <a:schemeClr val="folHlink"/>
              </a:solidFill>
              <a:latin typeface="+mn-lt"/>
            </a:endParaRPr>
          </a:p>
        </p:txBody>
      </p:sp>
      <p:sp>
        <p:nvSpPr>
          <p:cNvPr id="83"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05</a:t>
            </a:r>
            <a:endParaRPr kumimoji="1" lang="zh-CN" altLang="en-US" dirty="0"/>
          </a:p>
        </p:txBody>
      </p:sp>
      <p:sp>
        <p:nvSpPr>
          <p:cNvPr id="8" name="矩形 7">
            <a:extLst>
              <a:ext uri="{FF2B5EF4-FFF2-40B4-BE49-F238E27FC236}">
                <a16:creationId xmlns:a16="http://schemas.microsoft.com/office/drawing/2014/main" id="{75D7E395-DB27-4092-AF11-DF937DC2545B}"/>
              </a:ext>
            </a:extLst>
          </p:cNvPr>
          <p:cNvSpPr/>
          <p:nvPr/>
        </p:nvSpPr>
        <p:spPr>
          <a:xfrm>
            <a:off x="3743251" y="3591468"/>
            <a:ext cx="1717675" cy="356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Light" panose="020B0502040204020203" pitchFamily="34" charset="-122"/>
                <a:ea typeface="微软雅黑 Light" panose="020B0502040204020203" pitchFamily="34" charset="-122"/>
              </a:rPr>
              <a:t>目标代码生成</a:t>
            </a:r>
          </a:p>
        </p:txBody>
      </p:sp>
      <p:sp>
        <p:nvSpPr>
          <p:cNvPr id="84" name="矩形 83">
            <a:extLst>
              <a:ext uri="{FF2B5EF4-FFF2-40B4-BE49-F238E27FC236}">
                <a16:creationId xmlns:a16="http://schemas.microsoft.com/office/drawing/2014/main" id="{886A3B90-31B8-4462-90AA-3BA6B3E83394}"/>
              </a:ext>
            </a:extLst>
          </p:cNvPr>
          <p:cNvSpPr/>
          <p:nvPr/>
        </p:nvSpPr>
        <p:spPr>
          <a:xfrm>
            <a:off x="3756143" y="2918156"/>
            <a:ext cx="1717675" cy="356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Light" panose="020B0502040204020203" pitchFamily="34" charset="-122"/>
                <a:ea typeface="微软雅黑 Light" panose="020B0502040204020203" pitchFamily="34" charset="-122"/>
              </a:rPr>
              <a:t>中间代码优化</a:t>
            </a:r>
          </a:p>
        </p:txBody>
      </p:sp>
      <p:sp>
        <p:nvSpPr>
          <p:cNvPr id="85" name="矩形 84">
            <a:extLst>
              <a:ext uri="{FF2B5EF4-FFF2-40B4-BE49-F238E27FC236}">
                <a16:creationId xmlns:a16="http://schemas.microsoft.com/office/drawing/2014/main" id="{3CB2D7FD-27A2-4803-B496-D20F7B397361}"/>
              </a:ext>
            </a:extLst>
          </p:cNvPr>
          <p:cNvSpPr/>
          <p:nvPr/>
        </p:nvSpPr>
        <p:spPr>
          <a:xfrm>
            <a:off x="3767442" y="2250935"/>
            <a:ext cx="1717675" cy="356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Light" panose="020B0502040204020203" pitchFamily="34" charset="-122"/>
                <a:ea typeface="微软雅黑 Light" panose="020B0502040204020203" pitchFamily="34" charset="-122"/>
              </a:rPr>
              <a:t>中间代码生成</a:t>
            </a:r>
          </a:p>
        </p:txBody>
      </p:sp>
      <p:sp>
        <p:nvSpPr>
          <p:cNvPr id="87" name="AutoShape 51">
            <a:extLst>
              <a:ext uri="{FF2B5EF4-FFF2-40B4-BE49-F238E27FC236}">
                <a16:creationId xmlns:a16="http://schemas.microsoft.com/office/drawing/2014/main" id="{2A8CD663-3659-408C-8745-7917455C28BB}"/>
              </a:ext>
            </a:extLst>
          </p:cNvPr>
          <p:cNvSpPr>
            <a:spLocks noChangeArrowheads="1"/>
          </p:cNvSpPr>
          <p:nvPr/>
        </p:nvSpPr>
        <p:spPr bwMode="auto">
          <a:xfrm>
            <a:off x="4554049" y="3275333"/>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
        <p:nvSpPr>
          <p:cNvPr id="88" name="AutoShape 51">
            <a:extLst>
              <a:ext uri="{FF2B5EF4-FFF2-40B4-BE49-F238E27FC236}">
                <a16:creationId xmlns:a16="http://schemas.microsoft.com/office/drawing/2014/main" id="{1438D8AF-1BA0-40B8-BC83-65795A751D23}"/>
              </a:ext>
            </a:extLst>
          </p:cNvPr>
          <p:cNvSpPr>
            <a:spLocks noChangeArrowheads="1"/>
          </p:cNvSpPr>
          <p:nvPr/>
        </p:nvSpPr>
        <p:spPr bwMode="auto">
          <a:xfrm>
            <a:off x="4562898" y="2607438"/>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
        <p:nvSpPr>
          <p:cNvPr id="89" name="AutoShape 51">
            <a:extLst>
              <a:ext uri="{FF2B5EF4-FFF2-40B4-BE49-F238E27FC236}">
                <a16:creationId xmlns:a16="http://schemas.microsoft.com/office/drawing/2014/main" id="{DFBD797A-448D-4AC3-9D59-4D1019FBBEF6}"/>
              </a:ext>
            </a:extLst>
          </p:cNvPr>
          <p:cNvSpPr>
            <a:spLocks noChangeArrowheads="1"/>
          </p:cNvSpPr>
          <p:nvPr/>
        </p:nvSpPr>
        <p:spPr bwMode="auto">
          <a:xfrm>
            <a:off x="4559781" y="1952625"/>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
        <p:nvSpPr>
          <p:cNvPr id="90" name="矩形 89">
            <a:extLst>
              <a:ext uri="{FF2B5EF4-FFF2-40B4-BE49-F238E27FC236}">
                <a16:creationId xmlns:a16="http://schemas.microsoft.com/office/drawing/2014/main" id="{3FCB2F2B-EDAB-48B7-9D00-5F5183482816}"/>
              </a:ext>
            </a:extLst>
          </p:cNvPr>
          <p:cNvSpPr/>
          <p:nvPr/>
        </p:nvSpPr>
        <p:spPr>
          <a:xfrm>
            <a:off x="3430533" y="1588948"/>
            <a:ext cx="2460003" cy="356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Light" panose="020B0502040204020203" pitchFamily="34" charset="-122"/>
                <a:ea typeface="微软雅黑 Light" panose="020B0502040204020203" pitchFamily="34" charset="-122"/>
              </a:rPr>
              <a:t>词法</a:t>
            </a:r>
            <a:r>
              <a:rPr lang="en-US" altLang="zh-CN" sz="2000" dirty="0">
                <a:solidFill>
                  <a:schemeClr val="tx1"/>
                </a:solidFill>
                <a:latin typeface="微软雅黑 Light" panose="020B0502040204020203" pitchFamily="34" charset="-122"/>
                <a:ea typeface="微软雅黑 Light" panose="020B0502040204020203" pitchFamily="34" charset="-122"/>
              </a:rPr>
              <a:t>/</a:t>
            </a:r>
            <a:r>
              <a:rPr lang="zh-CN" altLang="en-US" sz="2000" dirty="0">
                <a:solidFill>
                  <a:schemeClr val="tx1"/>
                </a:solidFill>
                <a:latin typeface="微软雅黑 Light" panose="020B0502040204020203" pitchFamily="34" charset="-122"/>
                <a:ea typeface="微软雅黑 Light" panose="020B0502040204020203" pitchFamily="34" charset="-122"/>
              </a:rPr>
              <a:t>语法</a:t>
            </a:r>
            <a:r>
              <a:rPr lang="en-US" altLang="zh-CN" sz="2000" dirty="0">
                <a:solidFill>
                  <a:schemeClr val="tx1"/>
                </a:solidFill>
                <a:latin typeface="微软雅黑 Light" panose="020B0502040204020203" pitchFamily="34" charset="-122"/>
                <a:ea typeface="微软雅黑 Light" panose="020B0502040204020203" pitchFamily="34" charset="-122"/>
              </a:rPr>
              <a:t>/</a:t>
            </a:r>
            <a:r>
              <a:rPr lang="zh-CN" altLang="en-US" sz="2000" dirty="0">
                <a:solidFill>
                  <a:schemeClr val="tx1"/>
                </a:solidFill>
                <a:latin typeface="微软雅黑 Light" panose="020B0502040204020203" pitchFamily="34" charset="-122"/>
                <a:ea typeface="微软雅黑 Light" panose="020B0502040204020203" pitchFamily="34" charset="-122"/>
              </a:rPr>
              <a:t>语义分析</a:t>
            </a:r>
          </a:p>
        </p:txBody>
      </p:sp>
      <p:sp>
        <p:nvSpPr>
          <p:cNvPr id="91" name="AutoShape 51">
            <a:extLst>
              <a:ext uri="{FF2B5EF4-FFF2-40B4-BE49-F238E27FC236}">
                <a16:creationId xmlns:a16="http://schemas.microsoft.com/office/drawing/2014/main" id="{23A910EC-F151-4AC0-B1FE-F6377D0CB4B3}"/>
              </a:ext>
            </a:extLst>
          </p:cNvPr>
          <p:cNvSpPr>
            <a:spLocks noChangeArrowheads="1"/>
          </p:cNvSpPr>
          <p:nvPr/>
        </p:nvSpPr>
        <p:spPr bwMode="auto">
          <a:xfrm>
            <a:off x="4548126" y="1277434"/>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
        <p:nvSpPr>
          <p:cNvPr id="92" name="AutoShape 51">
            <a:extLst>
              <a:ext uri="{FF2B5EF4-FFF2-40B4-BE49-F238E27FC236}">
                <a16:creationId xmlns:a16="http://schemas.microsoft.com/office/drawing/2014/main" id="{FA963BB9-F75C-4979-8A60-D5D6731FEA4C}"/>
              </a:ext>
            </a:extLst>
          </p:cNvPr>
          <p:cNvSpPr>
            <a:spLocks noChangeArrowheads="1"/>
          </p:cNvSpPr>
          <p:nvPr/>
        </p:nvSpPr>
        <p:spPr bwMode="auto">
          <a:xfrm>
            <a:off x="9569176" y="1830591"/>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
        <p:nvSpPr>
          <p:cNvPr id="93" name="矩形 92">
            <a:extLst>
              <a:ext uri="{FF2B5EF4-FFF2-40B4-BE49-F238E27FC236}">
                <a16:creationId xmlns:a16="http://schemas.microsoft.com/office/drawing/2014/main" id="{D07989BA-0DBA-4674-B254-5B345B007627}"/>
              </a:ext>
            </a:extLst>
          </p:cNvPr>
          <p:cNvSpPr/>
          <p:nvPr/>
        </p:nvSpPr>
        <p:spPr>
          <a:xfrm>
            <a:off x="8393336" y="1478853"/>
            <a:ext cx="2460003" cy="3565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词法</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语法</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语义分析</a:t>
            </a:r>
          </a:p>
        </p:txBody>
      </p:sp>
      <p:sp>
        <p:nvSpPr>
          <p:cNvPr id="94" name="AutoShape 51">
            <a:extLst>
              <a:ext uri="{FF2B5EF4-FFF2-40B4-BE49-F238E27FC236}">
                <a16:creationId xmlns:a16="http://schemas.microsoft.com/office/drawing/2014/main" id="{21196223-F0F0-4932-A83A-A92F1667BD31}"/>
              </a:ext>
            </a:extLst>
          </p:cNvPr>
          <p:cNvSpPr>
            <a:spLocks noChangeArrowheads="1"/>
          </p:cNvSpPr>
          <p:nvPr/>
        </p:nvSpPr>
        <p:spPr bwMode="auto">
          <a:xfrm>
            <a:off x="9551106" y="1169387"/>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sz="200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68156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1206326" y="1595689"/>
            <a:ext cx="3006709"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en-US" altLang="zh-CN" sz="1600" u="sng" dirty="0">
                <a:latin typeface="+mn-lt"/>
                <a:ea typeface="微软雅黑 Light" panose="020B0502040204020203" pitchFamily="34" charset="-122"/>
              </a:rPr>
              <a:t>C++ programs</a:t>
            </a:r>
          </a:p>
        </p:txBody>
      </p:sp>
      <p:sp>
        <p:nvSpPr>
          <p:cNvPr id="9220" name="Text Box 27"/>
          <p:cNvSpPr txBox="1">
            <a:spLocks noChangeArrowheads="1"/>
          </p:cNvSpPr>
          <p:nvPr/>
        </p:nvSpPr>
        <p:spPr bwMode="auto">
          <a:xfrm>
            <a:off x="1581151" y="3260725"/>
            <a:ext cx="226743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kumimoji="0" lang="zh-CN" altLang="en-US" sz="1600" u="sng" dirty="0">
                <a:latin typeface="+mn-lt"/>
                <a:ea typeface="微软雅黑 Light" panose="020B0502040204020203" pitchFamily="34" charset="-122"/>
              </a:rPr>
              <a:t>目标代码</a:t>
            </a:r>
          </a:p>
        </p:txBody>
      </p:sp>
      <p:sp>
        <p:nvSpPr>
          <p:cNvPr id="9221" name="Rectangle 29"/>
          <p:cNvSpPr>
            <a:spLocks noChangeArrowheads="1"/>
          </p:cNvSpPr>
          <p:nvPr/>
        </p:nvSpPr>
        <p:spPr bwMode="auto">
          <a:xfrm>
            <a:off x="524935" y="732089"/>
            <a:ext cx="4320117" cy="863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dirty="0">
                <a:solidFill>
                  <a:srgbClr val="C00000"/>
                </a:solidFill>
                <a:latin typeface="+mn-lt"/>
                <a:ea typeface="微软雅黑 Light" panose="020B0502040204020203" pitchFamily="34" charset="-122"/>
              </a:rPr>
              <a:t>C++</a:t>
            </a:r>
            <a:r>
              <a:rPr lang="zh-CN" altLang="en-US" sz="1800" b="1" dirty="0">
                <a:latin typeface="+mn-lt"/>
                <a:ea typeface="微软雅黑 Light" panose="020B0502040204020203" pitchFamily="34" charset="-122"/>
              </a:rPr>
              <a:t>程序开发</a:t>
            </a:r>
            <a:r>
              <a:rPr lang="zh-CN" altLang="en-US" sz="1800" dirty="0">
                <a:latin typeface="+mn-lt"/>
                <a:ea typeface="微软雅黑 Light" panose="020B0502040204020203" pitchFamily="34" charset="-122"/>
              </a:rPr>
              <a:t>：</a:t>
            </a:r>
          </a:p>
          <a:p>
            <a:pPr algn="ctr" eaLnBrk="1" hangingPunct="1"/>
            <a:r>
              <a:rPr lang="zh-CN" altLang="en-US" sz="1400" dirty="0">
                <a:latin typeface="+mn-lt"/>
                <a:ea typeface="微软雅黑 Light" panose="020B0502040204020203" pitchFamily="34" charset="-122"/>
              </a:rPr>
              <a:t>数据结构，程序设计</a:t>
            </a:r>
            <a:r>
              <a:rPr lang="en-US" altLang="zh-CN" sz="1400" dirty="0">
                <a:latin typeface="+mn-lt"/>
                <a:ea typeface="微软雅黑 Light" panose="020B0502040204020203" pitchFamily="34" charset="-122"/>
              </a:rPr>
              <a:t>, </a:t>
            </a:r>
            <a:r>
              <a:rPr lang="zh-CN" altLang="en-US" sz="1400" dirty="0">
                <a:latin typeface="+mn-lt"/>
                <a:ea typeface="微软雅黑 Light" panose="020B0502040204020203" pitchFamily="34" charset="-122"/>
              </a:rPr>
              <a:t>算法设计与分析</a:t>
            </a:r>
          </a:p>
          <a:p>
            <a:pPr algn="ctr" eaLnBrk="1" hangingPunct="1"/>
            <a:r>
              <a:rPr lang="zh-CN" altLang="en-US" sz="1400" dirty="0">
                <a:latin typeface="+mn-lt"/>
                <a:ea typeface="微软雅黑 Light" panose="020B0502040204020203" pitchFamily="34" charset="-122"/>
              </a:rPr>
              <a:t>软件工程</a:t>
            </a:r>
            <a:r>
              <a:rPr lang="en-US" altLang="zh-CN" sz="1400" dirty="0">
                <a:latin typeface="+mn-lt"/>
                <a:ea typeface="微软雅黑 Light" panose="020B0502040204020203" pitchFamily="34" charset="-122"/>
              </a:rPr>
              <a:t>, ….</a:t>
            </a:r>
          </a:p>
        </p:txBody>
      </p:sp>
      <p:sp>
        <p:nvSpPr>
          <p:cNvPr id="9222" name="Rectangle 31"/>
          <p:cNvSpPr>
            <a:spLocks noChangeArrowheads="1"/>
          </p:cNvSpPr>
          <p:nvPr/>
        </p:nvSpPr>
        <p:spPr bwMode="auto">
          <a:xfrm>
            <a:off x="524935" y="2243390"/>
            <a:ext cx="4320117" cy="10080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latin typeface="+mn-lt"/>
                <a:ea typeface="微软雅黑 Light" panose="020B0502040204020203" pitchFamily="34" charset="-122"/>
              </a:rPr>
              <a:t>程序编译</a:t>
            </a:r>
            <a:r>
              <a:rPr lang="en-US" altLang="zh-CN" sz="1800" b="1">
                <a:latin typeface="+mn-lt"/>
                <a:ea typeface="微软雅黑 Light" panose="020B0502040204020203" pitchFamily="34" charset="-122"/>
              </a:rPr>
              <a:t>/</a:t>
            </a:r>
            <a:r>
              <a:rPr lang="zh-CN" altLang="en-US" sz="1800" b="1">
                <a:solidFill>
                  <a:srgbClr val="FF0000"/>
                </a:solidFill>
                <a:latin typeface="+mn-lt"/>
                <a:ea typeface="微软雅黑 Light" panose="020B0502040204020203" pitchFamily="34" charset="-122"/>
              </a:rPr>
              <a:t>编译器</a:t>
            </a:r>
            <a:r>
              <a:rPr lang="zh-CN" altLang="en-US" sz="1800">
                <a:latin typeface="+mn-lt"/>
                <a:ea typeface="微软雅黑 Light" panose="020B0502040204020203" pitchFamily="34" charset="-122"/>
              </a:rPr>
              <a:t>：</a:t>
            </a:r>
          </a:p>
          <a:p>
            <a:pPr algn="ctr" eaLnBrk="1" hangingPunct="1"/>
            <a:r>
              <a:rPr lang="zh-CN" altLang="en-US" sz="1400">
                <a:latin typeface="+mn-lt"/>
                <a:ea typeface="微软雅黑 Light" panose="020B0502040204020203" pitchFamily="34" charset="-122"/>
              </a:rPr>
              <a:t>词法</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语法</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语义分析；</a:t>
            </a:r>
          </a:p>
          <a:p>
            <a:pPr algn="ctr" eaLnBrk="1" hangingPunct="1"/>
            <a:r>
              <a:rPr lang="zh-CN" altLang="en-US" sz="1400">
                <a:latin typeface="+mn-lt"/>
                <a:ea typeface="微软雅黑 Light" panose="020B0502040204020203" pitchFamily="34" charset="-122"/>
              </a:rPr>
              <a:t>中间代码生成与优化；</a:t>
            </a:r>
          </a:p>
          <a:p>
            <a:pPr algn="ctr" eaLnBrk="1" hangingPunct="1"/>
            <a:r>
              <a:rPr lang="zh-CN" altLang="en-US" sz="1400">
                <a:latin typeface="+mn-lt"/>
                <a:ea typeface="微软雅黑 Light" panose="020B0502040204020203" pitchFamily="34" charset="-122"/>
              </a:rPr>
              <a:t>目标代码生成</a:t>
            </a:r>
          </a:p>
        </p:txBody>
      </p:sp>
      <p:sp>
        <p:nvSpPr>
          <p:cNvPr id="9224" name="Rectangle 34"/>
          <p:cNvSpPr>
            <a:spLocks noChangeArrowheads="1"/>
          </p:cNvSpPr>
          <p:nvPr/>
        </p:nvSpPr>
        <p:spPr bwMode="auto">
          <a:xfrm>
            <a:off x="524936" y="3910013"/>
            <a:ext cx="4320116" cy="1295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latin typeface="+mn-lt"/>
                <a:ea typeface="微软雅黑 Light" panose="020B0502040204020203" pitchFamily="34" charset="-122"/>
              </a:rPr>
              <a:t>程序执行</a:t>
            </a:r>
            <a:r>
              <a:rPr lang="en-US" altLang="zh-CN" sz="1800" b="1">
                <a:latin typeface="+mn-lt"/>
                <a:ea typeface="微软雅黑 Light" panose="020B0502040204020203" pitchFamily="34" charset="-122"/>
              </a:rPr>
              <a:t>/</a:t>
            </a:r>
            <a:r>
              <a:rPr lang="en-US" altLang="zh-CN" sz="1800" b="1">
                <a:solidFill>
                  <a:srgbClr val="FF0000"/>
                </a:solidFill>
                <a:latin typeface="+mn-lt"/>
                <a:ea typeface="微软雅黑 Light" panose="020B0502040204020203" pitchFamily="34" charset="-122"/>
              </a:rPr>
              <a:t>OS</a:t>
            </a:r>
            <a:r>
              <a:rPr lang="zh-CN" altLang="en-US" sz="1800">
                <a:latin typeface="+mn-lt"/>
                <a:ea typeface="微软雅黑 Light" panose="020B0502040204020203" pitchFamily="34" charset="-122"/>
              </a:rPr>
              <a:t>：</a:t>
            </a:r>
          </a:p>
          <a:p>
            <a:pPr algn="ctr" eaLnBrk="1" hangingPunct="1"/>
            <a:r>
              <a:rPr lang="zh-CN" altLang="en-US" sz="1400" b="1">
                <a:solidFill>
                  <a:srgbClr val="3333FF"/>
                </a:solidFill>
                <a:latin typeface="+mn-lt"/>
                <a:ea typeface="微软雅黑 Light" panose="020B0502040204020203" pitchFamily="34" charset="-122"/>
              </a:rPr>
              <a:t>进程</a:t>
            </a:r>
            <a:r>
              <a:rPr lang="en-US" altLang="zh-CN" sz="1400" b="1">
                <a:solidFill>
                  <a:srgbClr val="3333FF"/>
                </a:solidFill>
                <a:latin typeface="+mn-lt"/>
                <a:ea typeface="微软雅黑 Light" panose="020B0502040204020203" pitchFamily="34" charset="-122"/>
              </a:rPr>
              <a:t>/</a:t>
            </a:r>
            <a:r>
              <a:rPr lang="zh-CN" altLang="en-US" sz="1400" b="1">
                <a:solidFill>
                  <a:srgbClr val="3333FF"/>
                </a:solidFill>
                <a:latin typeface="+mn-lt"/>
                <a:ea typeface="微软雅黑 Light" panose="020B0502040204020203" pitchFamily="34" charset="-122"/>
              </a:rPr>
              <a:t>线程</a:t>
            </a:r>
            <a:r>
              <a:rPr lang="zh-CN" altLang="en-US" sz="1400">
                <a:latin typeface="+mn-lt"/>
                <a:ea typeface="微软雅黑 Light" panose="020B0502040204020203" pitchFamily="34" charset="-122"/>
              </a:rPr>
              <a:t>管理；</a:t>
            </a:r>
          </a:p>
          <a:p>
            <a:pPr algn="ctr" eaLnBrk="1" hangingPunct="1"/>
            <a:r>
              <a:rPr lang="zh-CN" altLang="en-US" sz="1400">
                <a:latin typeface="+mn-lt"/>
                <a:ea typeface="微软雅黑 Light" panose="020B0502040204020203" pitchFamily="34" charset="-122"/>
              </a:rPr>
              <a:t>调度与并发控制；</a:t>
            </a:r>
          </a:p>
          <a:p>
            <a:pPr algn="ctr" eaLnBrk="1" hangingPunct="1"/>
            <a:r>
              <a:rPr lang="zh-CN" altLang="en-US" sz="1400">
                <a:latin typeface="+mn-lt"/>
                <a:ea typeface="微软雅黑 Light" panose="020B0502040204020203" pitchFamily="34" charset="-122"/>
              </a:rPr>
              <a:t>死锁处理；</a:t>
            </a:r>
          </a:p>
        </p:txBody>
      </p:sp>
      <p:sp>
        <p:nvSpPr>
          <p:cNvPr id="9225" name="Rectangle 38"/>
          <p:cNvSpPr>
            <a:spLocks noChangeArrowheads="1"/>
          </p:cNvSpPr>
          <p:nvPr/>
        </p:nvSpPr>
        <p:spPr bwMode="auto">
          <a:xfrm>
            <a:off x="524936" y="5678487"/>
            <a:ext cx="4320116" cy="1077479"/>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dirty="0">
                <a:latin typeface="+mn-lt"/>
                <a:ea typeface="微软雅黑 Light" panose="020B0502040204020203" pitchFamily="34" charset="-122"/>
              </a:rPr>
              <a:t>程序与数据的存储与访问</a:t>
            </a:r>
            <a:r>
              <a:rPr lang="en-US" altLang="zh-CN" sz="1800" b="1" dirty="0">
                <a:latin typeface="+mn-lt"/>
                <a:ea typeface="微软雅黑 Light" panose="020B0502040204020203" pitchFamily="34" charset="-122"/>
              </a:rPr>
              <a:t>/</a:t>
            </a:r>
            <a:r>
              <a:rPr lang="en-US" altLang="zh-CN" sz="1800" b="1" dirty="0">
                <a:solidFill>
                  <a:srgbClr val="FF0000"/>
                </a:solidFill>
                <a:latin typeface="+mn-lt"/>
                <a:ea typeface="微软雅黑 Light" panose="020B0502040204020203" pitchFamily="34" charset="-122"/>
              </a:rPr>
              <a:t>OS</a:t>
            </a:r>
            <a:r>
              <a:rPr lang="zh-CN" altLang="en-US" sz="1800" dirty="0">
                <a:latin typeface="+mn-lt"/>
                <a:ea typeface="微软雅黑 Light" panose="020B0502040204020203" pitchFamily="34" charset="-122"/>
              </a:rPr>
              <a:t>：</a:t>
            </a:r>
          </a:p>
          <a:p>
            <a:pPr algn="ctr" eaLnBrk="1" hangingPunct="1"/>
            <a:r>
              <a:rPr lang="zh-CN" altLang="en-US" sz="1400" dirty="0">
                <a:latin typeface="+mn-lt"/>
                <a:ea typeface="微软雅黑 Light" panose="020B0502040204020203" pitchFamily="34" charset="-122"/>
              </a:rPr>
              <a:t>基于</a:t>
            </a:r>
            <a:r>
              <a:rPr lang="zh-CN" altLang="en-US" sz="1400" b="1" dirty="0">
                <a:solidFill>
                  <a:srgbClr val="3333FF"/>
                </a:solidFill>
                <a:latin typeface="+mn-lt"/>
                <a:ea typeface="微软雅黑 Light" panose="020B0502040204020203" pitchFamily="34" charset="-122"/>
              </a:rPr>
              <a:t>文件系统</a:t>
            </a:r>
            <a:r>
              <a:rPr lang="zh-CN" altLang="en-US" sz="1400" dirty="0">
                <a:latin typeface="+mn-lt"/>
                <a:ea typeface="微软雅黑 Light" panose="020B0502040204020203" pitchFamily="34" charset="-122"/>
              </a:rPr>
              <a:t>的数据组织与存储；</a:t>
            </a:r>
          </a:p>
          <a:p>
            <a:pPr algn="ctr" eaLnBrk="1" hangingPunct="1"/>
            <a:r>
              <a:rPr lang="zh-CN" altLang="en-US" sz="1400" dirty="0">
                <a:latin typeface="+mn-lt"/>
                <a:ea typeface="微软雅黑 Light" panose="020B0502040204020203" pitchFamily="34" charset="-122"/>
              </a:rPr>
              <a:t>基于</a:t>
            </a:r>
            <a:r>
              <a:rPr lang="zh-CN" altLang="en-US" sz="1400" b="1" dirty="0">
                <a:solidFill>
                  <a:srgbClr val="3333FF"/>
                </a:solidFill>
                <a:latin typeface="+mn-lt"/>
                <a:ea typeface="微软雅黑 Light" panose="020B0502040204020203" pitchFamily="34" charset="-122"/>
              </a:rPr>
              <a:t>文件系统</a:t>
            </a:r>
            <a:r>
              <a:rPr lang="en-US" altLang="zh-CN" sz="1400" b="1" dirty="0">
                <a:solidFill>
                  <a:srgbClr val="3333FF"/>
                </a:solidFill>
                <a:latin typeface="+mn-lt"/>
                <a:ea typeface="微软雅黑 Light" panose="020B0502040204020203" pitchFamily="34" charset="-122"/>
              </a:rPr>
              <a:t>/IO</a:t>
            </a:r>
            <a:r>
              <a:rPr lang="zh-CN" altLang="en-US" sz="1400" b="1" dirty="0">
                <a:solidFill>
                  <a:srgbClr val="3333FF"/>
                </a:solidFill>
                <a:latin typeface="+mn-lt"/>
                <a:ea typeface="微软雅黑 Light" panose="020B0502040204020203" pitchFamily="34" charset="-122"/>
              </a:rPr>
              <a:t>系统</a:t>
            </a:r>
            <a:r>
              <a:rPr lang="zh-CN" altLang="en-US" sz="1400" dirty="0">
                <a:latin typeface="+mn-lt"/>
                <a:ea typeface="微软雅黑 Light" panose="020B0502040204020203" pitchFamily="34" charset="-122"/>
              </a:rPr>
              <a:t>的数据访问；</a:t>
            </a:r>
          </a:p>
        </p:txBody>
      </p:sp>
      <p:sp>
        <p:nvSpPr>
          <p:cNvPr id="9226" name="AutoShape 39"/>
          <p:cNvSpPr>
            <a:spLocks noChangeArrowheads="1"/>
          </p:cNvSpPr>
          <p:nvPr/>
        </p:nvSpPr>
        <p:spPr bwMode="auto">
          <a:xfrm>
            <a:off x="2578135" y="5216584"/>
            <a:ext cx="213716" cy="473075"/>
          </a:xfrm>
          <a:prstGeom prst="upDownArrow">
            <a:avLst>
              <a:gd name="adj1" fmla="val 50000"/>
              <a:gd name="adj2" fmla="val 3338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latin typeface="+mn-lt"/>
              <a:ea typeface="微软雅黑 Light" panose="020B0502040204020203" pitchFamily="34" charset="-122"/>
            </a:endParaRPr>
          </a:p>
        </p:txBody>
      </p:sp>
      <p:sp>
        <p:nvSpPr>
          <p:cNvPr id="9228" name="Rectangle 43"/>
          <p:cNvSpPr>
            <a:spLocks noChangeArrowheads="1"/>
          </p:cNvSpPr>
          <p:nvPr/>
        </p:nvSpPr>
        <p:spPr bwMode="auto">
          <a:xfrm>
            <a:off x="5998636" y="732089"/>
            <a:ext cx="5292469" cy="863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dirty="0">
                <a:solidFill>
                  <a:srgbClr val="C00000"/>
                </a:solidFill>
                <a:latin typeface="+mn-lt"/>
                <a:ea typeface="微软雅黑 Light" panose="020B0502040204020203" pitchFamily="34" charset="-122"/>
              </a:rPr>
              <a:t>SQL</a:t>
            </a:r>
            <a:r>
              <a:rPr lang="zh-CN" altLang="en-US" sz="1800" dirty="0">
                <a:latin typeface="+mn-lt"/>
                <a:ea typeface="微软雅黑 Light" panose="020B0502040204020203" pitchFamily="34" charset="-122"/>
              </a:rPr>
              <a:t>查询语句</a:t>
            </a:r>
            <a:r>
              <a:rPr lang="en-US" altLang="zh-CN" sz="1800" dirty="0">
                <a:latin typeface="+mn-lt"/>
                <a:ea typeface="微软雅黑 Light" panose="020B0502040204020203" pitchFamily="34" charset="-122"/>
              </a:rPr>
              <a:t>/</a:t>
            </a:r>
            <a:r>
              <a:rPr lang="zh-CN" altLang="en-US" sz="1800" dirty="0">
                <a:latin typeface="+mn-lt"/>
                <a:ea typeface="微软雅黑 Light" panose="020B0502040204020203" pitchFamily="34" charset="-122"/>
              </a:rPr>
              <a:t>程序开发</a:t>
            </a:r>
            <a:r>
              <a:rPr lang="en-US" altLang="zh-CN" sz="1800" dirty="0">
                <a:solidFill>
                  <a:srgbClr val="FF0000"/>
                </a:solidFill>
                <a:latin typeface="+mn-lt"/>
                <a:ea typeface="微软雅黑 Light" panose="020B0502040204020203" pitchFamily="34" charset="-122"/>
              </a:rPr>
              <a:t>(§3,4,5; §6)</a:t>
            </a:r>
            <a:r>
              <a:rPr lang="en-US" altLang="zh-CN" sz="1800" dirty="0">
                <a:latin typeface="+mn-lt"/>
                <a:ea typeface="微软雅黑 Light" panose="020B0502040204020203" pitchFamily="34" charset="-122"/>
              </a:rPr>
              <a:t>;</a:t>
            </a:r>
          </a:p>
          <a:p>
            <a:pPr algn="ctr" eaLnBrk="1" hangingPunct="1"/>
            <a:r>
              <a:rPr lang="zh-CN" altLang="en-US" sz="1800" dirty="0">
                <a:latin typeface="+mn-lt"/>
                <a:ea typeface="微软雅黑 Light" panose="020B0502040204020203" pitchFamily="34" charset="-122"/>
              </a:rPr>
              <a:t>数据库应用程序开发</a:t>
            </a:r>
            <a:r>
              <a:rPr lang="en-US" altLang="zh-CN" sz="1800" b="1" dirty="0">
                <a:latin typeface="+mn-lt"/>
                <a:ea typeface="微软雅黑 Light" panose="020B0502040204020203" pitchFamily="34" charset="-122"/>
              </a:rPr>
              <a:t>DBAS</a:t>
            </a:r>
            <a:r>
              <a:rPr lang="zh-CN" altLang="en-US" sz="1800" dirty="0">
                <a:solidFill>
                  <a:srgbClr val="FF0000"/>
                </a:solidFill>
                <a:latin typeface="+mn-lt"/>
                <a:ea typeface="微软雅黑 Light" panose="020B0502040204020203" pitchFamily="34" charset="-122"/>
              </a:rPr>
              <a:t>（</a:t>
            </a:r>
            <a:r>
              <a:rPr lang="en-US" altLang="zh-CN" sz="1800" dirty="0">
                <a:solidFill>
                  <a:srgbClr val="FF0000"/>
                </a:solidFill>
                <a:latin typeface="+mn-lt"/>
                <a:ea typeface="微软雅黑 Light" panose="020B0502040204020203" pitchFamily="34" charset="-122"/>
              </a:rPr>
              <a:t>§9</a:t>
            </a:r>
            <a:r>
              <a:rPr lang="zh-CN" altLang="en-US" sz="1800" dirty="0">
                <a:solidFill>
                  <a:srgbClr val="FF0000"/>
                </a:solidFill>
                <a:latin typeface="+mn-lt"/>
                <a:ea typeface="微软雅黑 Light" panose="020B0502040204020203" pitchFamily="34" charset="-122"/>
              </a:rPr>
              <a:t>）</a:t>
            </a:r>
          </a:p>
        </p:txBody>
      </p:sp>
      <p:sp>
        <p:nvSpPr>
          <p:cNvPr id="9229" name="Rectangle 44"/>
          <p:cNvSpPr>
            <a:spLocks noChangeArrowheads="1"/>
          </p:cNvSpPr>
          <p:nvPr/>
        </p:nvSpPr>
        <p:spPr bwMode="auto">
          <a:xfrm>
            <a:off x="5998637" y="2181226"/>
            <a:ext cx="5292468" cy="12239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latin typeface="+mn-lt"/>
                <a:ea typeface="微软雅黑 Light" panose="020B0502040204020203" pitchFamily="34" charset="-122"/>
              </a:rPr>
              <a:t>查询处理与优化</a:t>
            </a:r>
            <a:r>
              <a:rPr lang="en-US" altLang="zh-CN" sz="1800" b="1">
                <a:latin typeface="+mn-lt"/>
                <a:ea typeface="微软雅黑 Light" panose="020B0502040204020203" pitchFamily="34" charset="-122"/>
              </a:rPr>
              <a:t>/</a:t>
            </a:r>
            <a:r>
              <a:rPr lang="en-US" altLang="zh-CN" sz="1800">
                <a:solidFill>
                  <a:srgbClr val="FF0000"/>
                </a:solidFill>
                <a:latin typeface="+mn-lt"/>
                <a:ea typeface="微软雅黑 Light" panose="020B0502040204020203" pitchFamily="34" charset="-122"/>
              </a:rPr>
              <a:t>DBMS (§12, §13)</a:t>
            </a:r>
            <a:r>
              <a:rPr lang="en-US" altLang="zh-CN">
                <a:latin typeface="+mn-lt"/>
                <a:ea typeface="微软雅黑 Light" panose="020B0502040204020203" pitchFamily="34" charset="-122"/>
              </a:rPr>
              <a:t> </a:t>
            </a:r>
            <a:r>
              <a:rPr lang="zh-CN" altLang="en-US" sz="1800">
                <a:latin typeface="+mn-lt"/>
                <a:ea typeface="微软雅黑 Light" panose="020B0502040204020203" pitchFamily="34" charset="-122"/>
              </a:rPr>
              <a:t>：</a:t>
            </a:r>
          </a:p>
          <a:p>
            <a:pPr algn="ctr" eaLnBrk="1" hangingPunct="1"/>
            <a:r>
              <a:rPr lang="zh-CN" altLang="en-US" sz="1400">
                <a:latin typeface="+mn-lt"/>
                <a:ea typeface="微软雅黑 Light" panose="020B0502040204020203" pitchFamily="34" charset="-122"/>
              </a:rPr>
              <a:t>扫描和语法</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语义分析；</a:t>
            </a:r>
          </a:p>
          <a:p>
            <a:pPr algn="ctr" eaLnBrk="1" hangingPunct="1"/>
            <a:r>
              <a:rPr lang="zh-CN" altLang="en-US" sz="1400">
                <a:latin typeface="+mn-lt"/>
                <a:ea typeface="微软雅黑 Light" panose="020B0502040204020203" pitchFamily="34" charset="-122"/>
              </a:rPr>
              <a:t>查询优化；</a:t>
            </a:r>
          </a:p>
          <a:p>
            <a:pPr algn="ctr" eaLnBrk="1" hangingPunct="1"/>
            <a:r>
              <a:rPr lang="zh-CN" altLang="en-US" sz="1400">
                <a:latin typeface="+mn-lt"/>
                <a:ea typeface="微软雅黑 Light" panose="020B0502040204020203" pitchFamily="34" charset="-122"/>
              </a:rPr>
              <a:t>查询代码</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执行计划生成；</a:t>
            </a:r>
          </a:p>
        </p:txBody>
      </p:sp>
      <p:sp>
        <p:nvSpPr>
          <p:cNvPr id="9231" name="Rectangle 46"/>
          <p:cNvSpPr>
            <a:spLocks noChangeArrowheads="1"/>
          </p:cNvSpPr>
          <p:nvPr/>
        </p:nvSpPr>
        <p:spPr bwMode="auto">
          <a:xfrm>
            <a:off x="5998637" y="3910013"/>
            <a:ext cx="5292467" cy="1295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latin typeface="+mn-lt"/>
                <a:ea typeface="微软雅黑 Light" panose="020B0502040204020203" pitchFamily="34" charset="-122"/>
              </a:rPr>
              <a:t>事务执行</a:t>
            </a:r>
            <a:r>
              <a:rPr lang="en-US" altLang="zh-CN" sz="1800" b="1">
                <a:latin typeface="+mn-lt"/>
                <a:ea typeface="微软雅黑 Light" panose="020B0502040204020203" pitchFamily="34" charset="-122"/>
              </a:rPr>
              <a:t>/</a:t>
            </a:r>
            <a:r>
              <a:rPr lang="en-US" altLang="zh-CN" sz="1800">
                <a:solidFill>
                  <a:srgbClr val="FF0000"/>
                </a:solidFill>
                <a:latin typeface="+mn-lt"/>
                <a:ea typeface="微软雅黑 Light" panose="020B0502040204020203" pitchFamily="34" charset="-122"/>
              </a:rPr>
              <a:t>DBMS (§14,§15, §16) </a:t>
            </a:r>
            <a:r>
              <a:rPr lang="zh-CN" altLang="en-US" sz="1800" b="1">
                <a:solidFill>
                  <a:srgbClr val="FF0000"/>
                </a:solidFill>
                <a:latin typeface="+mn-lt"/>
                <a:ea typeface="微软雅黑 Light" panose="020B0502040204020203" pitchFamily="34" charset="-122"/>
              </a:rPr>
              <a:t>：</a:t>
            </a:r>
          </a:p>
          <a:p>
            <a:pPr algn="ctr" eaLnBrk="1" hangingPunct="1"/>
            <a:r>
              <a:rPr lang="zh-CN" altLang="en-US" sz="1400" b="1">
                <a:solidFill>
                  <a:srgbClr val="3333FF"/>
                </a:solidFill>
                <a:latin typeface="+mn-lt"/>
                <a:ea typeface="微软雅黑 Light" panose="020B0502040204020203" pitchFamily="34" charset="-122"/>
              </a:rPr>
              <a:t>事务</a:t>
            </a:r>
            <a:r>
              <a:rPr lang="zh-CN" altLang="en-US" sz="1400">
                <a:latin typeface="+mn-lt"/>
                <a:ea typeface="微软雅黑 Light" panose="020B0502040204020203" pitchFamily="34" charset="-122"/>
              </a:rPr>
              <a:t>管理；</a:t>
            </a:r>
          </a:p>
          <a:p>
            <a:pPr algn="ctr" eaLnBrk="1" hangingPunct="1"/>
            <a:r>
              <a:rPr lang="zh-CN" altLang="en-US" sz="1400">
                <a:latin typeface="+mn-lt"/>
                <a:ea typeface="微软雅黑 Light" panose="020B0502040204020203" pitchFamily="34" charset="-122"/>
              </a:rPr>
              <a:t>事务并发控制与调度；</a:t>
            </a:r>
          </a:p>
          <a:p>
            <a:pPr algn="ctr" eaLnBrk="1" hangingPunct="1"/>
            <a:r>
              <a:rPr lang="zh-CN" altLang="en-US" sz="1400">
                <a:latin typeface="+mn-lt"/>
                <a:ea typeface="微软雅黑 Light" panose="020B0502040204020203" pitchFamily="34" charset="-122"/>
              </a:rPr>
              <a:t>事务死锁处理；</a:t>
            </a:r>
          </a:p>
          <a:p>
            <a:pPr algn="ctr" eaLnBrk="1" hangingPunct="1"/>
            <a:r>
              <a:rPr lang="zh-CN" altLang="en-US" sz="1400" b="1" u="sng">
                <a:solidFill>
                  <a:srgbClr val="00B050"/>
                </a:solidFill>
                <a:latin typeface="+mn-lt"/>
                <a:ea typeface="微软雅黑 Light" panose="020B0502040204020203" pitchFamily="34" charset="-122"/>
              </a:rPr>
              <a:t>故障恢复</a:t>
            </a:r>
          </a:p>
        </p:txBody>
      </p:sp>
      <p:sp>
        <p:nvSpPr>
          <p:cNvPr id="9232" name="Rectangle 47"/>
          <p:cNvSpPr>
            <a:spLocks noChangeArrowheads="1"/>
          </p:cNvSpPr>
          <p:nvPr/>
        </p:nvSpPr>
        <p:spPr bwMode="auto">
          <a:xfrm>
            <a:off x="5179485" y="5678488"/>
            <a:ext cx="6913033" cy="107791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endParaRPr lang="zh-CN" altLang="en-US" sz="1400">
              <a:latin typeface="+mn-lt"/>
              <a:ea typeface="微软雅黑 Light" panose="020B0502040204020203" pitchFamily="34" charset="-122"/>
            </a:endParaRPr>
          </a:p>
        </p:txBody>
      </p:sp>
      <p:sp>
        <p:nvSpPr>
          <p:cNvPr id="9234" name="Text Box 49"/>
          <p:cNvSpPr txBox="1">
            <a:spLocks noChangeArrowheads="1"/>
          </p:cNvSpPr>
          <p:nvPr/>
        </p:nvSpPr>
        <p:spPr bwMode="auto">
          <a:xfrm>
            <a:off x="5179485" y="5740400"/>
            <a:ext cx="691303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b="1">
                <a:latin typeface="+mn-lt"/>
                <a:ea typeface="微软雅黑 Light" panose="020B0502040204020203" pitchFamily="34" charset="-122"/>
              </a:rPr>
              <a:t>应用数据的存储与访问</a:t>
            </a:r>
            <a:r>
              <a:rPr lang="en-US" altLang="zh-CN" sz="1800" b="1">
                <a:latin typeface="+mn-lt"/>
                <a:ea typeface="微软雅黑 Light" panose="020B0502040204020203" pitchFamily="34" charset="-122"/>
              </a:rPr>
              <a:t>/</a:t>
            </a:r>
            <a:r>
              <a:rPr lang="en-US" altLang="zh-CN" sz="1800" b="1">
                <a:solidFill>
                  <a:srgbClr val="FF0000"/>
                </a:solidFill>
                <a:latin typeface="+mn-lt"/>
                <a:ea typeface="微软雅黑 Light" panose="020B0502040204020203" pitchFamily="34" charset="-122"/>
              </a:rPr>
              <a:t>DB</a:t>
            </a:r>
            <a:r>
              <a:rPr lang="zh-CN" altLang="en-US" sz="1800">
                <a:latin typeface="+mn-lt"/>
                <a:ea typeface="微软雅黑 Light" panose="020B0502040204020203" pitchFamily="34" charset="-122"/>
              </a:rPr>
              <a:t>：</a:t>
            </a:r>
          </a:p>
          <a:p>
            <a:pPr eaLnBrk="1" hangingPunct="1"/>
            <a:r>
              <a:rPr lang="zh-CN" altLang="en-US" sz="1400">
                <a:latin typeface="+mn-lt"/>
                <a:ea typeface="微软雅黑 Light" panose="020B0502040204020203" pitchFamily="34" charset="-122"/>
              </a:rPr>
              <a:t>基于</a:t>
            </a:r>
            <a:r>
              <a:rPr lang="zh-CN" altLang="en-US" sz="1400" b="1">
                <a:solidFill>
                  <a:srgbClr val="3333FF"/>
                </a:solidFill>
                <a:latin typeface="+mn-lt"/>
                <a:ea typeface="微软雅黑 Light" panose="020B0502040204020203" pitchFamily="34" charset="-122"/>
              </a:rPr>
              <a:t>数据模型</a:t>
            </a:r>
            <a:r>
              <a:rPr lang="en-US" altLang="zh-CN" sz="1400" b="1">
                <a:solidFill>
                  <a:srgbClr val="3333FF"/>
                </a:solidFill>
                <a:latin typeface="+mn-lt"/>
                <a:ea typeface="微软雅黑 Light" panose="020B0502040204020203" pitchFamily="34" charset="-122"/>
              </a:rPr>
              <a:t>(</a:t>
            </a:r>
            <a:r>
              <a:rPr lang="en-US" altLang="zh-CN" sz="1400" b="1">
                <a:solidFill>
                  <a:srgbClr val="FF0000"/>
                </a:solidFill>
                <a:latin typeface="+mn-lt"/>
                <a:ea typeface="微软雅黑 Light" panose="020B0502040204020203" pitchFamily="34" charset="-122"/>
              </a:rPr>
              <a:t>§2/7; §22/23</a:t>
            </a:r>
            <a:r>
              <a:rPr lang="en-US" altLang="zh-CN" sz="1400" b="1">
                <a:solidFill>
                  <a:srgbClr val="3333FF"/>
                </a:solidFill>
                <a:latin typeface="+mn-lt"/>
                <a:ea typeface="微软雅黑 Light" panose="020B0502040204020203" pitchFamily="34" charset="-122"/>
              </a:rPr>
              <a:t>)</a:t>
            </a:r>
            <a:r>
              <a:rPr lang="zh-CN" altLang="en-US" sz="1400">
                <a:latin typeface="+mn-lt"/>
                <a:ea typeface="微软雅黑 Light" panose="020B0502040204020203" pitchFamily="34" charset="-122"/>
              </a:rPr>
              <a:t>，在数据库中存储数据、访问数据</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设计开发使用数据库</a:t>
            </a:r>
            <a:r>
              <a:rPr lang="en-US" altLang="zh-CN" sz="1400">
                <a:latin typeface="+mn-lt"/>
                <a:ea typeface="微软雅黑 Light" panose="020B0502040204020203" pitchFamily="34" charset="-122"/>
              </a:rPr>
              <a:t>(</a:t>
            </a:r>
            <a:r>
              <a:rPr lang="en-US" altLang="zh-CN" sz="1400" b="1">
                <a:solidFill>
                  <a:srgbClr val="FF0000"/>
                </a:solidFill>
                <a:latin typeface="+mn-lt"/>
                <a:ea typeface="微软雅黑 Light" panose="020B0502040204020203" pitchFamily="34" charset="-122"/>
              </a:rPr>
              <a:t>§1/7/8/9/24</a:t>
            </a:r>
            <a:r>
              <a:rPr lang="zh-CN" altLang="en-US" sz="1400" b="1">
                <a:solidFill>
                  <a:srgbClr val="FF0000"/>
                </a:solidFill>
                <a:latin typeface="+mn-lt"/>
                <a:ea typeface="微软雅黑 Light" panose="020B0502040204020203" pitchFamily="34" charset="-122"/>
              </a:rPr>
              <a:t> </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；在数据库文件中存储应用数据，快速访问数据库文件中的应用数据</a:t>
            </a:r>
            <a:r>
              <a:rPr lang="en-US" altLang="zh-CN" sz="1400">
                <a:latin typeface="+mn-lt"/>
                <a:ea typeface="微软雅黑 Light" panose="020B0502040204020203" pitchFamily="34" charset="-122"/>
              </a:rPr>
              <a:t>(</a:t>
            </a:r>
            <a:r>
              <a:rPr lang="en-US" altLang="zh-CN" sz="1400" b="1">
                <a:solidFill>
                  <a:srgbClr val="FF0000"/>
                </a:solidFill>
                <a:latin typeface="+mn-lt"/>
                <a:ea typeface="微软雅黑 Light" panose="020B0502040204020203" pitchFamily="34" charset="-122"/>
              </a:rPr>
              <a:t>§10/11</a:t>
            </a:r>
            <a:r>
              <a:rPr lang="en-US" altLang="zh-CN" sz="1400">
                <a:latin typeface="+mn-lt"/>
                <a:ea typeface="微软雅黑 Light" panose="020B0502040204020203" pitchFamily="34" charset="-122"/>
              </a:rPr>
              <a:t>)</a:t>
            </a:r>
            <a:r>
              <a:rPr lang="zh-CN" altLang="en-US" sz="1400">
                <a:latin typeface="+mn-lt"/>
                <a:ea typeface="微软雅黑 Light" panose="020B0502040204020203" pitchFamily="34" charset="-122"/>
              </a:rPr>
              <a:t>；</a:t>
            </a:r>
          </a:p>
        </p:txBody>
      </p:sp>
      <p:sp>
        <p:nvSpPr>
          <p:cNvPr id="9235" name="TextBox 1"/>
          <p:cNvSpPr txBox="1">
            <a:spLocks noChangeArrowheads="1"/>
          </p:cNvSpPr>
          <p:nvPr/>
        </p:nvSpPr>
        <p:spPr bwMode="auto">
          <a:xfrm>
            <a:off x="2927351" y="102034"/>
            <a:ext cx="6527800" cy="400110"/>
          </a:xfrm>
          <a:prstGeom prst="rect">
            <a:avLst/>
          </a:prstGeom>
          <a:solidFill>
            <a:schemeClr val="bg1">
              <a:lumMod val="95000"/>
            </a:schemeClr>
          </a:solidFill>
          <a:ln>
            <a:noFill/>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b="1" dirty="0">
                <a:latin typeface="+mn-lt"/>
                <a:ea typeface="微软雅黑 Light" panose="020B0502040204020203" pitchFamily="34" charset="-122"/>
              </a:rPr>
              <a:t>Compiler + OS = DBMS (query language oriented)</a:t>
            </a:r>
            <a:endParaRPr lang="zh-CN" altLang="en-US" sz="2000" b="1" dirty="0">
              <a:latin typeface="+mn-lt"/>
              <a:ea typeface="微软雅黑 Light" panose="020B0502040204020203" pitchFamily="34" charset="-122"/>
            </a:endParaRPr>
          </a:p>
        </p:txBody>
      </p:sp>
      <p:sp>
        <p:nvSpPr>
          <p:cNvPr id="20" name="AutoShape 39">
            <a:extLst>
              <a:ext uri="{FF2B5EF4-FFF2-40B4-BE49-F238E27FC236}">
                <a16:creationId xmlns:a16="http://schemas.microsoft.com/office/drawing/2014/main" id="{EBB2700F-5EE0-4C91-95F9-864D4AC8A2E0}"/>
              </a:ext>
            </a:extLst>
          </p:cNvPr>
          <p:cNvSpPr>
            <a:spLocks noChangeArrowheads="1"/>
          </p:cNvSpPr>
          <p:nvPr/>
        </p:nvSpPr>
        <p:spPr bwMode="auto">
          <a:xfrm>
            <a:off x="8549710" y="5205413"/>
            <a:ext cx="213716" cy="473075"/>
          </a:xfrm>
          <a:prstGeom prst="upDownArrow">
            <a:avLst>
              <a:gd name="adj1" fmla="val 50000"/>
              <a:gd name="adj2" fmla="val 3338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latin typeface="+mn-lt"/>
              <a:ea typeface="微软雅黑 Light" panose="020B0502040204020203" pitchFamily="34" charset="-122"/>
            </a:endParaRPr>
          </a:p>
        </p:txBody>
      </p:sp>
      <p:sp>
        <p:nvSpPr>
          <p:cNvPr id="2" name="箭头: 下 1">
            <a:extLst>
              <a:ext uri="{FF2B5EF4-FFF2-40B4-BE49-F238E27FC236}">
                <a16:creationId xmlns:a16="http://schemas.microsoft.com/office/drawing/2014/main" id="{F8D9C837-671E-49E8-9383-0A86F016EF84}"/>
              </a:ext>
            </a:extLst>
          </p:cNvPr>
          <p:cNvSpPr/>
          <p:nvPr/>
        </p:nvSpPr>
        <p:spPr>
          <a:xfrm>
            <a:off x="8549379" y="1595689"/>
            <a:ext cx="190982" cy="57759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81AA0DCA-F2FD-47FE-A004-36269C7AD0F4}"/>
              </a:ext>
            </a:extLst>
          </p:cNvPr>
          <p:cNvSpPr/>
          <p:nvPr/>
        </p:nvSpPr>
        <p:spPr>
          <a:xfrm>
            <a:off x="8553360" y="3405189"/>
            <a:ext cx="190982" cy="47942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A84D181F-CAC3-455A-AA15-1FB47AB447E8}"/>
              </a:ext>
            </a:extLst>
          </p:cNvPr>
          <p:cNvSpPr/>
          <p:nvPr/>
        </p:nvSpPr>
        <p:spPr>
          <a:xfrm>
            <a:off x="2578135" y="1860440"/>
            <a:ext cx="208232" cy="37177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C55EC81E-9372-4778-8457-127BE85A7ACC}"/>
              </a:ext>
            </a:extLst>
          </p:cNvPr>
          <p:cNvSpPr/>
          <p:nvPr/>
        </p:nvSpPr>
        <p:spPr>
          <a:xfrm>
            <a:off x="2596135" y="3525853"/>
            <a:ext cx="208232" cy="37177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283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教改项目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23</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06</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34649" y="661463"/>
            <a:ext cx="11514049" cy="1942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lvl="1" indent="-342900" algn="just">
              <a:lnSpc>
                <a:spcPts val="2880"/>
              </a:lnSpc>
              <a:spcBef>
                <a:spcPts val="1000"/>
              </a:spcBef>
              <a:buFont typeface="Wingdings" panose="05000000000000000000" pitchFamily="2" charset="2"/>
              <a:buChar char="l"/>
            </a:pPr>
            <a:r>
              <a:rPr lang="zh-CN" altLang="en-US" sz="2400" dirty="0">
                <a:latin typeface="+mn-ea"/>
              </a:rPr>
              <a:t>华为</a:t>
            </a:r>
            <a:r>
              <a:rPr lang="en-US" altLang="zh-CN" sz="2400" dirty="0">
                <a:latin typeface="+mn-ea"/>
              </a:rPr>
              <a:t>-</a:t>
            </a:r>
            <a:r>
              <a:rPr lang="zh-CN" altLang="en-US" sz="2400" dirty="0">
                <a:latin typeface="+mn-ea"/>
              </a:rPr>
              <a:t>教育部产学合作协同育人教改项目</a:t>
            </a:r>
            <a:r>
              <a:rPr lang="en-US" altLang="zh-CN" sz="2400" dirty="0">
                <a:latin typeface="+mn-ea"/>
              </a:rPr>
              <a:t>【</a:t>
            </a:r>
            <a:r>
              <a:rPr lang="zh-CN" altLang="en-US" sz="2400" dirty="0">
                <a:latin typeface="+mn-ea"/>
              </a:rPr>
              <a:t>已完成</a:t>
            </a:r>
            <a:r>
              <a:rPr lang="en-US" altLang="zh-CN" sz="2400" dirty="0">
                <a:latin typeface="+mn-ea"/>
              </a:rPr>
              <a:t>】</a:t>
            </a:r>
          </a:p>
          <a:p>
            <a:pPr marL="800100" lvl="2" indent="-342900" algn="just">
              <a:lnSpc>
                <a:spcPts val="2880"/>
              </a:lnSpc>
              <a:spcBef>
                <a:spcPts val="1000"/>
              </a:spcBef>
              <a:buFont typeface="Wingdings" panose="05000000000000000000" pitchFamily="2" charset="2"/>
              <a:buChar char="l"/>
            </a:pPr>
            <a:r>
              <a:rPr lang="zh-CN" altLang="zh-CN" sz="2400" dirty="0">
                <a:solidFill>
                  <a:schemeClr val="tx1"/>
                </a:solidFill>
                <a:latin typeface="+mn-lt"/>
                <a:cs typeface="Times New Roman" pitchFamily="18" charset="0"/>
              </a:rPr>
              <a:t>面向复杂工程问题解决能力的数据库系统系列课程改革与实践</a:t>
            </a:r>
            <a:endParaRPr lang="en-US" altLang="zh-CN" sz="2400" dirty="0">
              <a:ea typeface="+mj-ea"/>
            </a:endParaRPr>
          </a:p>
          <a:p>
            <a:pPr marL="342900" lvl="1" indent="-342900" algn="just">
              <a:lnSpc>
                <a:spcPts val="2880"/>
              </a:lnSpc>
              <a:spcBef>
                <a:spcPts val="1000"/>
              </a:spcBef>
              <a:buFont typeface="Wingdings" panose="05000000000000000000" pitchFamily="2" charset="2"/>
              <a:buChar char="l"/>
            </a:pPr>
            <a:r>
              <a:rPr lang="zh-CN" altLang="en-US" sz="2400" dirty="0">
                <a:ea typeface="+mj-ea"/>
              </a:rPr>
              <a:t>华为</a:t>
            </a:r>
            <a:r>
              <a:rPr lang="en-US" altLang="zh-CN" sz="2400" dirty="0">
                <a:ea typeface="+mj-ea"/>
              </a:rPr>
              <a:t>-</a:t>
            </a:r>
            <a:r>
              <a:rPr lang="zh-CN" altLang="en-US" sz="2400" dirty="0">
                <a:ea typeface="+mj-ea"/>
              </a:rPr>
              <a:t>北邮智能基座产教融合教改项目</a:t>
            </a:r>
            <a:endParaRPr lang="en-US" altLang="zh-CN" sz="2400" dirty="0">
              <a:ea typeface="+mj-ea"/>
            </a:endParaRPr>
          </a:p>
        </p:txBody>
      </p:sp>
      <p:sp>
        <p:nvSpPr>
          <p:cNvPr id="8" name="流程图: 过程 7">
            <a:extLst>
              <a:ext uri="{FF2B5EF4-FFF2-40B4-BE49-F238E27FC236}">
                <a16:creationId xmlns:a16="http://schemas.microsoft.com/office/drawing/2014/main" id="{8AB476CD-2843-48C7-AAB3-643F4A681A56}"/>
              </a:ext>
            </a:extLst>
          </p:cNvPr>
          <p:cNvSpPr/>
          <p:nvPr/>
        </p:nvSpPr>
        <p:spPr bwMode="auto">
          <a:xfrm>
            <a:off x="3602904" y="2335493"/>
            <a:ext cx="6454437" cy="4021587"/>
          </a:xfrm>
          <a:prstGeom prst="flowChartProcess">
            <a:avLst/>
          </a:prstGeom>
          <a:solidFill>
            <a:sysClr val="window" lastClr="FFFFFF"/>
          </a:solidFill>
          <a:ln w="28575" cap="flat" cmpd="sng" algn="ctr">
            <a:solidFill>
              <a:srgbClr val="FF0000"/>
            </a:solidFill>
            <a:prstDash val="dash"/>
          </a:ln>
          <a:effectLst/>
        </p:spPr>
        <p:txBody>
          <a:bodyPr lIns="18000" rIns="18000" rtlCol="0" anchor="ctr"/>
          <a:lstStyle/>
          <a:p>
            <a:pPr algn="ctr">
              <a:spcBef>
                <a:spcPct val="20000"/>
              </a:spcBef>
              <a:buClr>
                <a:srgbClr val="FF3300"/>
              </a:buClr>
              <a:buSzPct val="70000"/>
              <a:buFont typeface="Wingdings" panose="05000000000000000000" pitchFamily="2" charset="2"/>
              <a:buNone/>
              <a:defRPr/>
            </a:pPr>
            <a:endParaRPr lang="zh-CN" altLang="en-US" sz="2200" kern="0" dirty="0">
              <a:solidFill>
                <a:srgbClr val="FFFFFF"/>
              </a:solidFill>
              <a:latin typeface="Times New Roman" panose="02020603050405020304" pitchFamily="18" charset="0"/>
              <a:cs typeface="Times New Roman" panose="02020603050405020304" pitchFamily="18" charset="0"/>
            </a:endParaRPr>
          </a:p>
        </p:txBody>
      </p:sp>
      <p:sp>
        <p:nvSpPr>
          <p:cNvPr id="9" name="AutoShape 4">
            <a:extLst>
              <a:ext uri="{FF2B5EF4-FFF2-40B4-BE49-F238E27FC236}">
                <a16:creationId xmlns:a16="http://schemas.microsoft.com/office/drawing/2014/main" id="{B8886DE7-2B88-4CDA-84E7-593CF487379F}"/>
              </a:ext>
            </a:extLst>
          </p:cNvPr>
          <p:cNvSpPr>
            <a:spLocks noChangeArrowheads="1"/>
          </p:cNvSpPr>
          <p:nvPr/>
        </p:nvSpPr>
        <p:spPr bwMode="gray">
          <a:xfrm>
            <a:off x="3947555" y="2404284"/>
            <a:ext cx="5904656" cy="972378"/>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tIns="72000" bIns="72000" anchor="ctr"/>
          <a:lstStyle/>
          <a:p>
            <a:pPr marL="342900" indent="-342900">
              <a:lnSpc>
                <a:spcPts val="1800"/>
              </a:lnSpc>
              <a:spcBef>
                <a:spcPts val="300"/>
              </a:spcBef>
              <a:buFont typeface="Wingdings" panose="05000000000000000000" pitchFamily="2" charset="2"/>
              <a:buChar char="Ø"/>
              <a:defRPr/>
            </a:pPr>
            <a:r>
              <a:rPr lang="zh-CN" altLang="en-US" kern="0" dirty="0">
                <a:solidFill>
                  <a:prstClr val="black"/>
                </a:solidFill>
                <a:latin typeface="Times New Roman" panose="02020603050405020304" pitchFamily="18" charset="0"/>
                <a:cs typeface="Times New Roman" panose="02020603050405020304" pitchFamily="18" charset="0"/>
              </a:rPr>
              <a:t>按照</a:t>
            </a:r>
            <a:r>
              <a:rPr lang="zh-CN" altLang="zh-CN" kern="0" dirty="0">
                <a:solidFill>
                  <a:prstClr val="black"/>
                </a:solidFill>
                <a:latin typeface="Times New Roman" panose="02020603050405020304" pitchFamily="18" charset="0"/>
                <a:cs typeface="Times New Roman" panose="02020603050405020304" pitchFamily="18" charset="0"/>
              </a:rPr>
              <a:t>数据库应用系统全生命周期模型组织设计教学内容</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改革教学内容，</a:t>
            </a:r>
            <a:r>
              <a:rPr lang="zh-CN" altLang="en-US" kern="0" dirty="0">
                <a:solidFill>
                  <a:prstClr val="black"/>
                </a:solidFill>
                <a:latin typeface="Times New Roman" panose="02020603050405020304" pitchFamily="18" charset="0"/>
                <a:cs typeface="Times New Roman" panose="02020603050405020304" pitchFamily="18" charset="0"/>
              </a:rPr>
              <a:t>以</a:t>
            </a:r>
            <a:r>
              <a:rPr lang="zh-CN" altLang="zh-CN" kern="0" dirty="0">
                <a:solidFill>
                  <a:prstClr val="black"/>
                </a:solidFill>
                <a:latin typeface="Times New Roman" panose="02020603050405020304" pitchFamily="18" charset="0"/>
                <a:cs typeface="Times New Roman" panose="02020603050405020304" pitchFamily="18" charset="0"/>
              </a:rPr>
              <a:t>提高学生复杂工程问题解决能力</a:t>
            </a:r>
            <a:endParaRPr lang="en-US" altLang="zh-CN" kern="0" dirty="0">
              <a:solidFill>
                <a:prstClr val="black"/>
              </a:solidFill>
              <a:latin typeface="Times New Roman" panose="02020603050405020304" pitchFamily="18" charset="0"/>
              <a:cs typeface="Times New Roman" panose="02020603050405020304" pitchFamily="18" charset="0"/>
            </a:endParaRPr>
          </a:p>
        </p:txBody>
      </p:sp>
      <p:sp>
        <p:nvSpPr>
          <p:cNvPr id="11" name="AutoShape 9">
            <a:extLst>
              <a:ext uri="{FF2B5EF4-FFF2-40B4-BE49-F238E27FC236}">
                <a16:creationId xmlns:a16="http://schemas.microsoft.com/office/drawing/2014/main" id="{BF55D6D2-B1B9-427E-80B4-F94D40BB8B62}"/>
              </a:ext>
            </a:extLst>
          </p:cNvPr>
          <p:cNvSpPr>
            <a:spLocks noChangeArrowheads="1"/>
          </p:cNvSpPr>
          <p:nvPr/>
        </p:nvSpPr>
        <p:spPr bwMode="gray">
          <a:xfrm>
            <a:off x="3947555" y="3498144"/>
            <a:ext cx="5904656" cy="1270879"/>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anchor="ctr"/>
          <a:lstStyle/>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以华为</a:t>
            </a:r>
            <a:r>
              <a:rPr lang="en-US" altLang="zh-CN" kern="0" dirty="0" err="1">
                <a:solidFill>
                  <a:prstClr val="black"/>
                </a:solidFill>
                <a:latin typeface="Times New Roman" panose="02020603050405020304" pitchFamily="18" charset="0"/>
                <a:cs typeface="Times New Roman" panose="02020603050405020304" pitchFamily="18" charset="0"/>
              </a:rPr>
              <a:t>GuassDB</a:t>
            </a:r>
            <a:r>
              <a:rPr lang="en-US" altLang="zh-CN" kern="0" dirty="0">
                <a:solidFill>
                  <a:prstClr val="black"/>
                </a:solidFill>
                <a:latin typeface="Times New Roman" panose="02020603050405020304" pitchFamily="18" charset="0"/>
                <a:cs typeface="Times New Roman" panose="02020603050405020304" pitchFamily="18" charset="0"/>
              </a:rPr>
              <a:t>(MySQL)</a:t>
            </a:r>
            <a:r>
              <a:rPr lang="zh-CN" altLang="en-US" kern="0" dirty="0">
                <a:solidFill>
                  <a:prstClr val="black"/>
                </a:solidFill>
                <a:latin typeface="Times New Roman" panose="02020603050405020304" pitchFamily="18" charset="0"/>
                <a:cs typeface="Times New Roman" panose="02020603050405020304" pitchFamily="18" charset="0"/>
              </a:rPr>
              <a:t>云</a:t>
            </a:r>
            <a:r>
              <a:rPr lang="zh-CN" altLang="zh-CN" kern="0" dirty="0">
                <a:solidFill>
                  <a:prstClr val="black"/>
                </a:solidFill>
                <a:latin typeface="Times New Roman" panose="02020603050405020304" pitchFamily="18" charset="0"/>
                <a:cs typeface="Times New Roman" panose="02020603050405020304" pitchFamily="18" charset="0"/>
              </a:rPr>
              <a:t>数据库</a:t>
            </a:r>
            <a:r>
              <a:rPr lang="zh-CN" altLang="en-US" kern="0" dirty="0">
                <a:solidFill>
                  <a:prstClr val="black"/>
                </a:solidFill>
                <a:latin typeface="Times New Roman" panose="02020603050405020304" pitchFamily="18" charset="0"/>
                <a:cs typeface="Times New Roman" panose="02020603050405020304" pitchFamily="18" charset="0"/>
              </a:rPr>
              <a:t>、</a:t>
            </a:r>
            <a:r>
              <a:rPr lang="en-US" altLang="zh-CN" kern="0" dirty="0" err="1">
                <a:solidFill>
                  <a:prstClr val="black"/>
                </a:solidFill>
                <a:latin typeface="Times New Roman" panose="02020603050405020304" pitchFamily="18" charset="0"/>
                <a:cs typeface="Times New Roman" panose="02020603050405020304" pitchFamily="18" charset="0"/>
              </a:rPr>
              <a:t>openGuass</a:t>
            </a:r>
            <a:r>
              <a:rPr lang="zh-CN" altLang="zh-CN" kern="0" dirty="0">
                <a:solidFill>
                  <a:prstClr val="black"/>
                </a:solidFill>
                <a:latin typeface="Times New Roman" panose="02020603050405020304" pitchFamily="18" charset="0"/>
                <a:cs typeface="Times New Roman" panose="02020603050405020304" pitchFamily="18" charset="0"/>
              </a:rPr>
              <a:t>为平台</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采用电信领域的大规模实际数据</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涵盖数据库设计、数据查询与优化、事务管理等知识点</a:t>
            </a:r>
            <a:r>
              <a:rPr lang="zh-CN" altLang="en-US" kern="0" dirty="0">
                <a:solidFill>
                  <a:prstClr val="black"/>
                </a:solidFill>
                <a:latin typeface="Times New Roman" panose="02020603050405020304" pitchFamily="18" charset="0"/>
                <a:cs typeface="Times New Roman" panose="02020603050405020304" pitchFamily="18" charset="0"/>
              </a:rPr>
              <a:t>，</a:t>
            </a:r>
            <a:r>
              <a:rPr lang="zh-CN" altLang="zh-CN" kern="0" dirty="0">
                <a:solidFill>
                  <a:prstClr val="black"/>
                </a:solidFill>
                <a:latin typeface="Times New Roman" panose="02020603050405020304" pitchFamily="18" charset="0"/>
                <a:cs typeface="Times New Roman" panose="02020603050405020304" pitchFamily="18" charset="0"/>
              </a:rPr>
              <a:t>每组实验分为基础型、提高型和专业型三种</a:t>
            </a:r>
            <a:endParaRPr lang="zh-CN" altLang="en-US" kern="0" dirty="0">
              <a:solidFill>
                <a:prstClr val="black"/>
              </a:solidFill>
              <a:latin typeface="Times New Roman" panose="02020603050405020304" pitchFamily="18" charset="0"/>
              <a:cs typeface="Times New Roman" panose="02020603050405020304" pitchFamily="18" charset="0"/>
            </a:endParaRPr>
          </a:p>
        </p:txBody>
      </p:sp>
      <p:sp>
        <p:nvSpPr>
          <p:cNvPr id="12" name="AutoShape 13">
            <a:extLst>
              <a:ext uri="{FF2B5EF4-FFF2-40B4-BE49-F238E27FC236}">
                <a16:creationId xmlns:a16="http://schemas.microsoft.com/office/drawing/2014/main" id="{2BE262D5-542F-4812-B43D-3E86CC63B5FB}"/>
              </a:ext>
            </a:extLst>
          </p:cNvPr>
          <p:cNvSpPr>
            <a:spLocks noChangeArrowheads="1"/>
          </p:cNvSpPr>
          <p:nvPr/>
        </p:nvSpPr>
        <p:spPr bwMode="gray">
          <a:xfrm>
            <a:off x="3947555" y="4869441"/>
            <a:ext cx="5904656" cy="1385965"/>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anchor="ctr"/>
          <a:lstStyle/>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基于华为</a:t>
            </a:r>
            <a:r>
              <a:rPr lang="en-US" altLang="zh-CN" kern="0" dirty="0" err="1">
                <a:solidFill>
                  <a:prstClr val="black"/>
                </a:solidFill>
                <a:latin typeface="Times New Roman" panose="02020603050405020304" pitchFamily="18" charset="0"/>
                <a:cs typeface="Times New Roman" panose="02020603050405020304" pitchFamily="18" charset="0"/>
              </a:rPr>
              <a:t>OpenGauss</a:t>
            </a:r>
            <a:r>
              <a:rPr lang="en-US" altLang="zh-CN" kern="0" dirty="0">
                <a:solidFill>
                  <a:prstClr val="black"/>
                </a:solidFill>
                <a:latin typeface="Times New Roman" panose="02020603050405020304" pitchFamily="18" charset="0"/>
                <a:cs typeface="Times New Roman" panose="02020603050405020304" pitchFamily="18" charset="0"/>
              </a:rPr>
              <a:t>/ </a:t>
            </a:r>
            <a:r>
              <a:rPr lang="en-US" altLang="zh-CN" kern="0" dirty="0" err="1">
                <a:solidFill>
                  <a:prstClr val="black"/>
                </a:solidFill>
                <a:latin typeface="Times New Roman" panose="02020603050405020304" pitchFamily="18" charset="0"/>
                <a:cs typeface="Times New Roman" panose="02020603050405020304" pitchFamily="18" charset="0"/>
              </a:rPr>
              <a:t>GuassDB</a:t>
            </a:r>
            <a:r>
              <a:rPr lang="en-US" altLang="zh-CN" kern="0" dirty="0">
                <a:solidFill>
                  <a:prstClr val="black"/>
                </a:solidFill>
                <a:latin typeface="Times New Roman" panose="02020603050405020304" pitchFamily="18" charset="0"/>
                <a:cs typeface="Times New Roman" panose="02020603050405020304" pitchFamily="18" charset="0"/>
              </a:rPr>
              <a:t>(MySQL)</a:t>
            </a:r>
            <a:r>
              <a:rPr lang="zh-CN" altLang="en-US" kern="0" dirty="0">
                <a:solidFill>
                  <a:prstClr val="black"/>
                </a:solidFill>
                <a:latin typeface="Times New Roman" panose="02020603050405020304" pitchFamily="18" charset="0"/>
                <a:cs typeface="Times New Roman" panose="02020603050405020304" pitchFamily="18" charset="0"/>
              </a:rPr>
              <a:t>等</a:t>
            </a:r>
            <a:r>
              <a:rPr lang="zh-CN" altLang="zh-CN" kern="0" dirty="0">
                <a:solidFill>
                  <a:prstClr val="black"/>
                </a:solidFill>
                <a:latin typeface="Times New Roman" panose="02020603050405020304" pitchFamily="18" charset="0"/>
                <a:cs typeface="Times New Roman" panose="02020603050405020304" pitchFamily="18" charset="0"/>
              </a:rPr>
              <a:t>数据库平台</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en-US" kern="0" dirty="0">
                <a:solidFill>
                  <a:prstClr val="black"/>
                </a:solidFill>
                <a:latin typeface="Times New Roman" panose="02020603050405020304" pitchFamily="18" charset="0"/>
                <a:cs typeface="Times New Roman" panose="02020603050405020304" pitchFamily="18" charset="0"/>
              </a:rPr>
              <a:t>面向</a:t>
            </a:r>
            <a:r>
              <a:rPr lang="zh-CN" altLang="zh-CN" kern="0" dirty="0">
                <a:solidFill>
                  <a:prstClr val="black"/>
                </a:solidFill>
                <a:latin typeface="Times New Roman" panose="02020603050405020304" pitchFamily="18" charset="0"/>
                <a:cs typeface="Times New Roman" panose="02020603050405020304" pitchFamily="18" charset="0"/>
              </a:rPr>
              <a:t>电信领域大规模实际数据，</a:t>
            </a:r>
            <a:r>
              <a:rPr lang="zh-CN" altLang="en-US" kern="0" dirty="0">
                <a:solidFill>
                  <a:prstClr val="black"/>
                </a:solidFill>
                <a:latin typeface="Times New Roman" panose="02020603050405020304" pitchFamily="18" charset="0"/>
                <a:cs typeface="Times New Roman" panose="02020603050405020304" pitchFamily="18" charset="0"/>
              </a:rPr>
              <a:t>设计开发</a:t>
            </a:r>
            <a:r>
              <a:rPr lang="en-US" altLang="zh-CN" kern="0" dirty="0">
                <a:solidFill>
                  <a:prstClr val="black"/>
                </a:solidFill>
                <a:latin typeface="Times New Roman" panose="02020603050405020304" pitchFamily="18" charset="0"/>
                <a:cs typeface="Times New Roman" panose="02020603050405020304" pitchFamily="18" charset="0"/>
              </a:rPr>
              <a:t>TD-LTE</a:t>
            </a:r>
            <a:r>
              <a:rPr lang="zh-CN" altLang="en-US" kern="0" dirty="0">
                <a:solidFill>
                  <a:prstClr val="black"/>
                </a:solidFill>
                <a:latin typeface="Times New Roman" panose="02020603050405020304" pitchFamily="18" charset="0"/>
                <a:cs typeface="Times New Roman" panose="02020603050405020304" pitchFamily="18" charset="0"/>
              </a:rPr>
              <a:t>网络话务分析系统；</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按照软件工程和数据库应用系统开发规范，</a:t>
            </a:r>
            <a:r>
              <a:rPr lang="zh-CN" altLang="en-US" kern="0" dirty="0">
                <a:solidFill>
                  <a:prstClr val="black"/>
                </a:solidFill>
                <a:latin typeface="Times New Roman" panose="02020603050405020304" pitchFamily="18" charset="0"/>
                <a:cs typeface="Times New Roman" panose="02020603050405020304" pitchFamily="18" charset="0"/>
              </a:rPr>
              <a:t>学生</a:t>
            </a:r>
            <a:r>
              <a:rPr lang="zh-CN" altLang="zh-CN" kern="0" dirty="0">
                <a:solidFill>
                  <a:prstClr val="black"/>
                </a:solidFill>
                <a:latin typeface="Times New Roman" panose="02020603050405020304" pitchFamily="18" charset="0"/>
                <a:cs typeface="Times New Roman" panose="02020603050405020304" pitchFamily="18" charset="0"/>
              </a:rPr>
              <a:t>组队完成课程设计</a:t>
            </a:r>
            <a:endParaRPr lang="en-US" altLang="zh-CN" kern="0" dirty="0">
              <a:solidFill>
                <a:prstClr val="black"/>
              </a:solidFill>
              <a:latin typeface="Times New Roman" panose="02020603050405020304" pitchFamily="18" charset="0"/>
              <a:cs typeface="Times New Roman" panose="02020603050405020304" pitchFamily="18" charset="0"/>
            </a:endParaRPr>
          </a:p>
        </p:txBody>
      </p:sp>
      <p:sp>
        <p:nvSpPr>
          <p:cNvPr id="13" name="圆角矩形 29">
            <a:extLst>
              <a:ext uri="{FF2B5EF4-FFF2-40B4-BE49-F238E27FC236}">
                <a16:creationId xmlns:a16="http://schemas.microsoft.com/office/drawing/2014/main" id="{2A94710F-D612-4DD9-8C5B-57C5176A4A32}"/>
              </a:ext>
            </a:extLst>
          </p:cNvPr>
          <p:cNvSpPr/>
          <p:nvPr/>
        </p:nvSpPr>
        <p:spPr bwMode="auto">
          <a:xfrm>
            <a:off x="1245451" y="2625438"/>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课堂教学</a:t>
            </a:r>
          </a:p>
        </p:txBody>
      </p:sp>
      <p:sp>
        <p:nvSpPr>
          <p:cNvPr id="14" name="圆角矩形 30">
            <a:extLst>
              <a:ext uri="{FF2B5EF4-FFF2-40B4-BE49-F238E27FC236}">
                <a16:creationId xmlns:a16="http://schemas.microsoft.com/office/drawing/2014/main" id="{889863AF-CEB6-4845-A316-61C99359CDED}"/>
              </a:ext>
            </a:extLst>
          </p:cNvPr>
          <p:cNvSpPr/>
          <p:nvPr/>
        </p:nvSpPr>
        <p:spPr bwMode="auto">
          <a:xfrm>
            <a:off x="1245451" y="3844444"/>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课程实验</a:t>
            </a:r>
          </a:p>
        </p:txBody>
      </p:sp>
      <p:sp>
        <p:nvSpPr>
          <p:cNvPr id="15" name="圆角矩形 31">
            <a:extLst>
              <a:ext uri="{FF2B5EF4-FFF2-40B4-BE49-F238E27FC236}">
                <a16:creationId xmlns:a16="http://schemas.microsoft.com/office/drawing/2014/main" id="{0CED3393-5D4D-45B3-9F65-6AD530B02B14}"/>
              </a:ext>
            </a:extLst>
          </p:cNvPr>
          <p:cNvSpPr/>
          <p:nvPr/>
        </p:nvSpPr>
        <p:spPr bwMode="auto">
          <a:xfrm>
            <a:off x="1245451" y="5289734"/>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课程设计</a:t>
            </a:r>
          </a:p>
        </p:txBody>
      </p:sp>
      <p:sp>
        <p:nvSpPr>
          <p:cNvPr id="16" name="AutoShape 311">
            <a:extLst>
              <a:ext uri="{FF2B5EF4-FFF2-40B4-BE49-F238E27FC236}">
                <a16:creationId xmlns:a16="http://schemas.microsoft.com/office/drawing/2014/main" id="{7C220BF2-F4F1-4F2D-9857-6BB714EB96A8}"/>
              </a:ext>
            </a:extLst>
          </p:cNvPr>
          <p:cNvSpPr>
            <a:spLocks noChangeArrowheads="1"/>
          </p:cNvSpPr>
          <p:nvPr/>
        </p:nvSpPr>
        <p:spPr bwMode="auto">
          <a:xfrm>
            <a:off x="3155468" y="2696410"/>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
        <p:nvSpPr>
          <p:cNvPr id="17" name="AutoShape 311">
            <a:extLst>
              <a:ext uri="{FF2B5EF4-FFF2-40B4-BE49-F238E27FC236}">
                <a16:creationId xmlns:a16="http://schemas.microsoft.com/office/drawing/2014/main" id="{54720132-6BA9-4C31-9AE4-6A9F4FABEF60}"/>
              </a:ext>
            </a:extLst>
          </p:cNvPr>
          <p:cNvSpPr>
            <a:spLocks noChangeArrowheads="1"/>
          </p:cNvSpPr>
          <p:nvPr/>
        </p:nvSpPr>
        <p:spPr bwMode="auto">
          <a:xfrm>
            <a:off x="3155467" y="3915882"/>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
        <p:nvSpPr>
          <p:cNvPr id="18" name="AutoShape 311">
            <a:extLst>
              <a:ext uri="{FF2B5EF4-FFF2-40B4-BE49-F238E27FC236}">
                <a16:creationId xmlns:a16="http://schemas.microsoft.com/office/drawing/2014/main" id="{9AA7EE37-BB6D-4CEC-A732-4AA17C68508B}"/>
              </a:ext>
            </a:extLst>
          </p:cNvPr>
          <p:cNvSpPr>
            <a:spLocks noChangeArrowheads="1"/>
          </p:cNvSpPr>
          <p:nvPr/>
        </p:nvSpPr>
        <p:spPr bwMode="auto">
          <a:xfrm>
            <a:off x="3155467" y="5361172"/>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743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课程教改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24</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06</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34649" y="661463"/>
            <a:ext cx="11514049" cy="1942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lvl="1" indent="-342900" algn="just">
              <a:lnSpc>
                <a:spcPts val="2880"/>
              </a:lnSpc>
              <a:spcBef>
                <a:spcPts val="1000"/>
              </a:spcBef>
              <a:buFont typeface="Wingdings" panose="05000000000000000000" pitchFamily="2" charset="2"/>
              <a:buChar char="l"/>
            </a:pPr>
            <a:r>
              <a:rPr lang="zh-CN" altLang="en-US" sz="2400" dirty="0">
                <a:latin typeface="+mn-ea"/>
              </a:rPr>
              <a:t>华为</a:t>
            </a:r>
            <a:r>
              <a:rPr lang="en-US" altLang="zh-CN" sz="2400" dirty="0">
                <a:latin typeface="+mn-ea"/>
              </a:rPr>
              <a:t>-</a:t>
            </a:r>
            <a:r>
              <a:rPr lang="zh-CN" altLang="en-US" sz="2400" dirty="0">
                <a:latin typeface="+mn-ea"/>
              </a:rPr>
              <a:t>教育部产学合作协同育人教改项目</a:t>
            </a:r>
            <a:r>
              <a:rPr lang="en-US" altLang="zh-CN" sz="2400" dirty="0">
                <a:latin typeface="+mn-ea"/>
              </a:rPr>
              <a:t>【</a:t>
            </a:r>
            <a:r>
              <a:rPr lang="zh-CN" altLang="en-US" sz="2400" dirty="0">
                <a:latin typeface="+mn-ea"/>
              </a:rPr>
              <a:t>已完成</a:t>
            </a:r>
            <a:r>
              <a:rPr lang="en-US" altLang="zh-CN" sz="2400" dirty="0">
                <a:latin typeface="+mn-ea"/>
              </a:rPr>
              <a:t>】</a:t>
            </a:r>
          </a:p>
          <a:p>
            <a:pPr marL="800100" lvl="2" indent="-342900" algn="just">
              <a:lnSpc>
                <a:spcPts val="2880"/>
              </a:lnSpc>
              <a:spcBef>
                <a:spcPts val="1000"/>
              </a:spcBef>
              <a:buFont typeface="Wingdings" panose="05000000000000000000" pitchFamily="2" charset="2"/>
              <a:buChar char="l"/>
            </a:pPr>
            <a:r>
              <a:rPr lang="zh-CN" altLang="zh-CN" sz="2400" dirty="0">
                <a:solidFill>
                  <a:schemeClr val="tx1"/>
                </a:solidFill>
                <a:latin typeface="+mn-lt"/>
                <a:cs typeface="Times New Roman" pitchFamily="18" charset="0"/>
              </a:rPr>
              <a:t>面向复杂工程问题解决能力的数据库系统系列课程改革与实践</a:t>
            </a:r>
            <a:endParaRPr lang="en-US" altLang="zh-CN" sz="2400" dirty="0">
              <a:ea typeface="+mj-ea"/>
            </a:endParaRPr>
          </a:p>
          <a:p>
            <a:pPr marL="342900" lvl="1" indent="-342900" algn="just">
              <a:lnSpc>
                <a:spcPts val="2880"/>
              </a:lnSpc>
              <a:spcBef>
                <a:spcPts val="1000"/>
              </a:spcBef>
              <a:buFont typeface="Wingdings" panose="05000000000000000000" pitchFamily="2" charset="2"/>
              <a:buChar char="l"/>
            </a:pPr>
            <a:r>
              <a:rPr lang="zh-CN" altLang="en-US" sz="2400" dirty="0">
                <a:ea typeface="+mj-ea"/>
              </a:rPr>
              <a:t>华为</a:t>
            </a:r>
            <a:r>
              <a:rPr lang="en-US" altLang="zh-CN" sz="2400" dirty="0">
                <a:ea typeface="+mj-ea"/>
              </a:rPr>
              <a:t>-</a:t>
            </a:r>
            <a:r>
              <a:rPr lang="zh-CN" altLang="en-US" sz="2400" dirty="0">
                <a:ea typeface="+mj-ea"/>
              </a:rPr>
              <a:t>北邮智能基座产教融合教改项目</a:t>
            </a:r>
            <a:endParaRPr lang="en-US" altLang="zh-CN" sz="2400" dirty="0">
              <a:ea typeface="+mj-ea"/>
            </a:endParaRPr>
          </a:p>
        </p:txBody>
      </p:sp>
      <p:sp>
        <p:nvSpPr>
          <p:cNvPr id="8" name="流程图: 过程 7">
            <a:extLst>
              <a:ext uri="{FF2B5EF4-FFF2-40B4-BE49-F238E27FC236}">
                <a16:creationId xmlns:a16="http://schemas.microsoft.com/office/drawing/2014/main" id="{8AB476CD-2843-48C7-AAB3-643F4A681A56}"/>
              </a:ext>
            </a:extLst>
          </p:cNvPr>
          <p:cNvSpPr/>
          <p:nvPr/>
        </p:nvSpPr>
        <p:spPr bwMode="auto">
          <a:xfrm>
            <a:off x="3602904" y="2335493"/>
            <a:ext cx="6454437" cy="4021587"/>
          </a:xfrm>
          <a:prstGeom prst="flowChartProcess">
            <a:avLst/>
          </a:prstGeom>
          <a:solidFill>
            <a:sysClr val="window" lastClr="FFFFFF"/>
          </a:solidFill>
          <a:ln w="28575" cap="flat" cmpd="sng" algn="ctr">
            <a:solidFill>
              <a:srgbClr val="FF0000"/>
            </a:solidFill>
            <a:prstDash val="dash"/>
          </a:ln>
          <a:effectLst/>
        </p:spPr>
        <p:txBody>
          <a:bodyPr lIns="18000" rIns="18000" rtlCol="0" anchor="ctr"/>
          <a:lstStyle/>
          <a:p>
            <a:pPr algn="ctr">
              <a:spcBef>
                <a:spcPct val="20000"/>
              </a:spcBef>
              <a:buClr>
                <a:srgbClr val="FF3300"/>
              </a:buClr>
              <a:buSzPct val="70000"/>
              <a:buFont typeface="Wingdings" panose="05000000000000000000" pitchFamily="2" charset="2"/>
              <a:buNone/>
              <a:defRPr/>
            </a:pPr>
            <a:endParaRPr lang="zh-CN" altLang="en-US" sz="2200" kern="0" dirty="0">
              <a:solidFill>
                <a:srgbClr val="FFFFFF"/>
              </a:solidFill>
              <a:latin typeface="Times New Roman" panose="02020603050405020304" pitchFamily="18" charset="0"/>
              <a:cs typeface="Times New Roman" panose="02020603050405020304" pitchFamily="18" charset="0"/>
            </a:endParaRPr>
          </a:p>
        </p:txBody>
      </p:sp>
      <p:sp>
        <p:nvSpPr>
          <p:cNvPr id="9" name="AutoShape 4">
            <a:extLst>
              <a:ext uri="{FF2B5EF4-FFF2-40B4-BE49-F238E27FC236}">
                <a16:creationId xmlns:a16="http://schemas.microsoft.com/office/drawing/2014/main" id="{B8886DE7-2B88-4CDA-84E7-593CF487379F}"/>
              </a:ext>
            </a:extLst>
          </p:cNvPr>
          <p:cNvSpPr>
            <a:spLocks noChangeArrowheads="1"/>
          </p:cNvSpPr>
          <p:nvPr/>
        </p:nvSpPr>
        <p:spPr bwMode="gray">
          <a:xfrm>
            <a:off x="3947555" y="2404284"/>
            <a:ext cx="5904656" cy="972378"/>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tIns="72000" bIns="72000" anchor="ctr"/>
          <a:lstStyle/>
          <a:p>
            <a:pPr marL="342900" indent="-342900">
              <a:lnSpc>
                <a:spcPts val="1800"/>
              </a:lnSpc>
              <a:spcBef>
                <a:spcPts val="300"/>
              </a:spcBef>
              <a:buFont typeface="Wingdings" panose="05000000000000000000" pitchFamily="2" charset="2"/>
              <a:buChar char="Ø"/>
              <a:defRPr/>
            </a:pPr>
            <a:r>
              <a:rPr lang="zh-CN" altLang="en-US" kern="0" dirty="0">
                <a:solidFill>
                  <a:prstClr val="black"/>
                </a:solidFill>
                <a:latin typeface="Times New Roman" panose="02020603050405020304" pitchFamily="18" charset="0"/>
                <a:cs typeface="Times New Roman" panose="02020603050405020304" pitchFamily="18" charset="0"/>
              </a:rPr>
              <a:t>按照</a:t>
            </a:r>
            <a:r>
              <a:rPr lang="zh-CN" altLang="zh-CN" kern="0" dirty="0">
                <a:solidFill>
                  <a:prstClr val="black"/>
                </a:solidFill>
                <a:latin typeface="Times New Roman" panose="02020603050405020304" pitchFamily="18" charset="0"/>
                <a:cs typeface="Times New Roman" panose="02020603050405020304" pitchFamily="18" charset="0"/>
              </a:rPr>
              <a:t>数据库应用系统全生命周期模型组织设计教学内容</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改革教学内容，</a:t>
            </a:r>
            <a:r>
              <a:rPr lang="zh-CN" altLang="en-US" kern="0" dirty="0">
                <a:solidFill>
                  <a:prstClr val="black"/>
                </a:solidFill>
                <a:latin typeface="Times New Roman" panose="02020603050405020304" pitchFamily="18" charset="0"/>
                <a:cs typeface="Times New Roman" panose="02020603050405020304" pitchFamily="18" charset="0"/>
              </a:rPr>
              <a:t>以</a:t>
            </a:r>
            <a:r>
              <a:rPr lang="zh-CN" altLang="zh-CN" kern="0" dirty="0">
                <a:solidFill>
                  <a:prstClr val="black"/>
                </a:solidFill>
                <a:latin typeface="Times New Roman" panose="02020603050405020304" pitchFamily="18" charset="0"/>
                <a:cs typeface="Times New Roman" panose="02020603050405020304" pitchFamily="18" charset="0"/>
              </a:rPr>
              <a:t>提高学生复杂工程问题解决能力</a:t>
            </a:r>
            <a:endParaRPr lang="en-US" altLang="zh-CN" kern="0" dirty="0">
              <a:solidFill>
                <a:prstClr val="black"/>
              </a:solidFill>
              <a:latin typeface="Times New Roman" panose="02020603050405020304" pitchFamily="18" charset="0"/>
              <a:cs typeface="Times New Roman" panose="02020603050405020304" pitchFamily="18" charset="0"/>
            </a:endParaRPr>
          </a:p>
        </p:txBody>
      </p:sp>
      <p:sp>
        <p:nvSpPr>
          <p:cNvPr id="11" name="AutoShape 9">
            <a:extLst>
              <a:ext uri="{FF2B5EF4-FFF2-40B4-BE49-F238E27FC236}">
                <a16:creationId xmlns:a16="http://schemas.microsoft.com/office/drawing/2014/main" id="{BF55D6D2-B1B9-427E-80B4-F94D40BB8B62}"/>
              </a:ext>
            </a:extLst>
          </p:cNvPr>
          <p:cNvSpPr>
            <a:spLocks noChangeArrowheads="1"/>
          </p:cNvSpPr>
          <p:nvPr/>
        </p:nvSpPr>
        <p:spPr bwMode="gray">
          <a:xfrm>
            <a:off x="3947555" y="3498144"/>
            <a:ext cx="5904656" cy="1270879"/>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anchor="ctr"/>
          <a:lstStyle/>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以华为</a:t>
            </a:r>
            <a:r>
              <a:rPr lang="en-US" altLang="zh-CN" kern="0" dirty="0" err="1">
                <a:solidFill>
                  <a:prstClr val="black"/>
                </a:solidFill>
                <a:latin typeface="Times New Roman" panose="02020603050405020304" pitchFamily="18" charset="0"/>
                <a:cs typeface="Times New Roman" panose="02020603050405020304" pitchFamily="18" charset="0"/>
              </a:rPr>
              <a:t>GuassDB</a:t>
            </a:r>
            <a:r>
              <a:rPr lang="en-US" altLang="zh-CN" kern="0" dirty="0">
                <a:solidFill>
                  <a:prstClr val="black"/>
                </a:solidFill>
                <a:latin typeface="Times New Roman" panose="02020603050405020304" pitchFamily="18" charset="0"/>
                <a:cs typeface="Times New Roman" panose="02020603050405020304" pitchFamily="18" charset="0"/>
              </a:rPr>
              <a:t>(MySQL)</a:t>
            </a:r>
            <a:r>
              <a:rPr lang="zh-CN" altLang="en-US" kern="0" dirty="0">
                <a:solidFill>
                  <a:prstClr val="black"/>
                </a:solidFill>
                <a:latin typeface="Times New Roman" panose="02020603050405020304" pitchFamily="18" charset="0"/>
                <a:cs typeface="Times New Roman" panose="02020603050405020304" pitchFamily="18" charset="0"/>
              </a:rPr>
              <a:t>云</a:t>
            </a:r>
            <a:r>
              <a:rPr lang="zh-CN" altLang="zh-CN" kern="0" dirty="0">
                <a:solidFill>
                  <a:prstClr val="black"/>
                </a:solidFill>
                <a:latin typeface="Times New Roman" panose="02020603050405020304" pitchFamily="18" charset="0"/>
                <a:cs typeface="Times New Roman" panose="02020603050405020304" pitchFamily="18" charset="0"/>
              </a:rPr>
              <a:t>数据库</a:t>
            </a:r>
            <a:r>
              <a:rPr lang="zh-CN" altLang="en-US" kern="0" dirty="0">
                <a:solidFill>
                  <a:prstClr val="black"/>
                </a:solidFill>
                <a:latin typeface="Times New Roman" panose="02020603050405020304" pitchFamily="18" charset="0"/>
                <a:cs typeface="Times New Roman" panose="02020603050405020304" pitchFamily="18" charset="0"/>
              </a:rPr>
              <a:t>、</a:t>
            </a:r>
            <a:r>
              <a:rPr lang="en-US" altLang="zh-CN" kern="0" dirty="0" err="1">
                <a:solidFill>
                  <a:prstClr val="black"/>
                </a:solidFill>
                <a:latin typeface="Times New Roman" panose="02020603050405020304" pitchFamily="18" charset="0"/>
                <a:cs typeface="Times New Roman" panose="02020603050405020304" pitchFamily="18" charset="0"/>
              </a:rPr>
              <a:t>openGuass</a:t>
            </a:r>
            <a:r>
              <a:rPr lang="zh-CN" altLang="zh-CN" kern="0" dirty="0">
                <a:solidFill>
                  <a:prstClr val="black"/>
                </a:solidFill>
                <a:latin typeface="Times New Roman" panose="02020603050405020304" pitchFamily="18" charset="0"/>
                <a:cs typeface="Times New Roman" panose="02020603050405020304" pitchFamily="18" charset="0"/>
              </a:rPr>
              <a:t>为平台</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采用电信领域的大规模实际数据</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gn="just">
              <a:lnSpc>
                <a:spcPts val="2000"/>
              </a:lnSpc>
              <a:buFont typeface="Wingdings" panose="05000000000000000000" pitchFamily="2" charset="2"/>
              <a:buChar char="Ø"/>
              <a:tabLst>
                <a:tab pos="359410" algn="l"/>
              </a:tabLst>
              <a:defRPr/>
            </a:pPr>
            <a:r>
              <a:rPr lang="zh-CN" altLang="zh-CN" kern="0" dirty="0">
                <a:solidFill>
                  <a:prstClr val="black"/>
                </a:solidFill>
                <a:latin typeface="Times New Roman" panose="02020603050405020304" pitchFamily="18" charset="0"/>
                <a:cs typeface="Times New Roman" panose="02020603050405020304" pitchFamily="18" charset="0"/>
              </a:rPr>
              <a:t>涵盖数据库设计、数据查询与优化、事务管理等知识点</a:t>
            </a:r>
            <a:r>
              <a:rPr lang="zh-CN" altLang="en-US" kern="0" dirty="0">
                <a:solidFill>
                  <a:prstClr val="black"/>
                </a:solidFill>
                <a:latin typeface="Times New Roman" panose="02020603050405020304" pitchFamily="18" charset="0"/>
                <a:cs typeface="Times New Roman" panose="02020603050405020304" pitchFamily="18" charset="0"/>
              </a:rPr>
              <a:t>，</a:t>
            </a:r>
            <a:r>
              <a:rPr lang="zh-CN" altLang="zh-CN" kern="0" dirty="0">
                <a:solidFill>
                  <a:prstClr val="black"/>
                </a:solidFill>
                <a:latin typeface="Times New Roman" panose="02020603050405020304" pitchFamily="18" charset="0"/>
                <a:cs typeface="Times New Roman" panose="02020603050405020304" pitchFamily="18" charset="0"/>
              </a:rPr>
              <a:t>每组实验分为基础型、提高型和专业型三种</a:t>
            </a:r>
            <a:endParaRPr lang="zh-CN" altLang="en-US" kern="0" dirty="0">
              <a:solidFill>
                <a:prstClr val="black"/>
              </a:solidFill>
              <a:latin typeface="Times New Roman" panose="02020603050405020304" pitchFamily="18" charset="0"/>
              <a:cs typeface="Times New Roman" panose="02020603050405020304" pitchFamily="18" charset="0"/>
            </a:endParaRPr>
          </a:p>
        </p:txBody>
      </p:sp>
      <p:sp>
        <p:nvSpPr>
          <p:cNvPr id="12" name="AutoShape 13">
            <a:extLst>
              <a:ext uri="{FF2B5EF4-FFF2-40B4-BE49-F238E27FC236}">
                <a16:creationId xmlns:a16="http://schemas.microsoft.com/office/drawing/2014/main" id="{2BE262D5-542F-4812-B43D-3E86CC63B5FB}"/>
              </a:ext>
            </a:extLst>
          </p:cNvPr>
          <p:cNvSpPr>
            <a:spLocks noChangeArrowheads="1"/>
          </p:cNvSpPr>
          <p:nvPr/>
        </p:nvSpPr>
        <p:spPr bwMode="gray">
          <a:xfrm>
            <a:off x="3947555" y="4869441"/>
            <a:ext cx="5904656" cy="1385965"/>
          </a:xfrm>
          <a:prstGeom prst="roundRect">
            <a:avLst>
              <a:gd name="adj" fmla="val 10889"/>
            </a:avLst>
          </a:prstGeom>
          <a:solidFill>
            <a:sysClr val="window" lastClr="FFFFFF"/>
          </a:solidFill>
          <a:ln w="38100" cap="flat" cmpd="sng" algn="ctr">
            <a:solidFill>
              <a:srgbClr val="1F497D">
                <a:lumMod val="60000"/>
                <a:lumOff val="40000"/>
              </a:srgbClr>
            </a:solidFill>
            <a:prstDash val="solid"/>
          </a:ln>
          <a:effectLst>
            <a:outerShdw blurRad="40000" dist="20000" dir="5400000" rotWithShape="0">
              <a:srgbClr val="000000">
                <a:alpha val="38000"/>
              </a:srgbClr>
            </a:outerShdw>
          </a:effectLst>
        </p:spPr>
        <p:txBody>
          <a:bodyPr anchor="ctr"/>
          <a:lstStyle/>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基于华为</a:t>
            </a:r>
            <a:r>
              <a:rPr lang="en-US" altLang="zh-CN" kern="0" dirty="0" err="1">
                <a:solidFill>
                  <a:prstClr val="black"/>
                </a:solidFill>
                <a:latin typeface="Times New Roman" panose="02020603050405020304" pitchFamily="18" charset="0"/>
                <a:cs typeface="Times New Roman" panose="02020603050405020304" pitchFamily="18" charset="0"/>
              </a:rPr>
              <a:t>OpenGauss</a:t>
            </a:r>
            <a:r>
              <a:rPr lang="en-US" altLang="zh-CN" kern="0" dirty="0">
                <a:solidFill>
                  <a:prstClr val="black"/>
                </a:solidFill>
                <a:latin typeface="Times New Roman" panose="02020603050405020304" pitchFamily="18" charset="0"/>
                <a:cs typeface="Times New Roman" panose="02020603050405020304" pitchFamily="18" charset="0"/>
              </a:rPr>
              <a:t>/ </a:t>
            </a:r>
            <a:r>
              <a:rPr lang="en-US" altLang="zh-CN" kern="0" dirty="0" err="1">
                <a:solidFill>
                  <a:prstClr val="black"/>
                </a:solidFill>
                <a:latin typeface="Times New Roman" panose="02020603050405020304" pitchFamily="18" charset="0"/>
                <a:cs typeface="Times New Roman" panose="02020603050405020304" pitchFamily="18" charset="0"/>
              </a:rPr>
              <a:t>GuassDB</a:t>
            </a:r>
            <a:r>
              <a:rPr lang="en-US" altLang="zh-CN" kern="0" dirty="0">
                <a:solidFill>
                  <a:prstClr val="black"/>
                </a:solidFill>
                <a:latin typeface="Times New Roman" panose="02020603050405020304" pitchFamily="18" charset="0"/>
                <a:cs typeface="Times New Roman" panose="02020603050405020304" pitchFamily="18" charset="0"/>
              </a:rPr>
              <a:t>(MySQL)</a:t>
            </a:r>
            <a:r>
              <a:rPr lang="zh-CN" altLang="en-US" kern="0" dirty="0">
                <a:solidFill>
                  <a:prstClr val="black"/>
                </a:solidFill>
                <a:latin typeface="Times New Roman" panose="02020603050405020304" pitchFamily="18" charset="0"/>
                <a:cs typeface="Times New Roman" panose="02020603050405020304" pitchFamily="18" charset="0"/>
              </a:rPr>
              <a:t>等</a:t>
            </a:r>
            <a:r>
              <a:rPr lang="zh-CN" altLang="zh-CN" kern="0" dirty="0">
                <a:solidFill>
                  <a:prstClr val="black"/>
                </a:solidFill>
                <a:latin typeface="Times New Roman" panose="02020603050405020304" pitchFamily="18" charset="0"/>
                <a:cs typeface="Times New Roman" panose="02020603050405020304" pitchFamily="18" charset="0"/>
              </a:rPr>
              <a:t>数据库平台</a:t>
            </a:r>
            <a:r>
              <a:rPr lang="zh-CN" altLang="en-US" kern="0" dirty="0">
                <a:solidFill>
                  <a:prstClr val="black"/>
                </a:solidFill>
                <a:latin typeface="Times New Roman" panose="02020603050405020304" pitchFamily="18" charset="0"/>
                <a:cs typeface="Times New Roman" panose="02020603050405020304" pitchFamily="18" charset="0"/>
              </a:rPr>
              <a:t>；</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en-US" kern="0" dirty="0">
                <a:solidFill>
                  <a:prstClr val="black"/>
                </a:solidFill>
                <a:latin typeface="Times New Roman" panose="02020603050405020304" pitchFamily="18" charset="0"/>
                <a:cs typeface="Times New Roman" panose="02020603050405020304" pitchFamily="18" charset="0"/>
              </a:rPr>
              <a:t>面向</a:t>
            </a:r>
            <a:r>
              <a:rPr lang="zh-CN" altLang="zh-CN" kern="0" dirty="0">
                <a:solidFill>
                  <a:prstClr val="black"/>
                </a:solidFill>
                <a:latin typeface="Times New Roman" panose="02020603050405020304" pitchFamily="18" charset="0"/>
                <a:cs typeface="Times New Roman" panose="02020603050405020304" pitchFamily="18" charset="0"/>
              </a:rPr>
              <a:t>电信领域大规模实际数据，</a:t>
            </a:r>
            <a:r>
              <a:rPr lang="zh-CN" altLang="en-US" kern="0" dirty="0">
                <a:solidFill>
                  <a:prstClr val="black"/>
                </a:solidFill>
                <a:latin typeface="Times New Roman" panose="02020603050405020304" pitchFamily="18" charset="0"/>
                <a:cs typeface="Times New Roman" panose="02020603050405020304" pitchFamily="18" charset="0"/>
              </a:rPr>
              <a:t>设计开发</a:t>
            </a:r>
            <a:r>
              <a:rPr lang="en-US" altLang="zh-CN" kern="0" dirty="0">
                <a:solidFill>
                  <a:prstClr val="black"/>
                </a:solidFill>
                <a:latin typeface="Times New Roman" panose="02020603050405020304" pitchFamily="18" charset="0"/>
                <a:cs typeface="Times New Roman" panose="02020603050405020304" pitchFamily="18" charset="0"/>
              </a:rPr>
              <a:t>TD-LTE</a:t>
            </a:r>
            <a:r>
              <a:rPr lang="zh-CN" altLang="en-US" kern="0" dirty="0">
                <a:solidFill>
                  <a:prstClr val="black"/>
                </a:solidFill>
                <a:latin typeface="Times New Roman" panose="02020603050405020304" pitchFamily="18" charset="0"/>
                <a:cs typeface="Times New Roman" panose="02020603050405020304" pitchFamily="18" charset="0"/>
              </a:rPr>
              <a:t>网络话务分析系统；</a:t>
            </a:r>
            <a:endParaRPr lang="en-US" altLang="zh-CN" kern="0" dirty="0">
              <a:solidFill>
                <a:prstClr val="black"/>
              </a:solidFill>
              <a:latin typeface="Times New Roman" panose="02020603050405020304" pitchFamily="18" charset="0"/>
              <a:cs typeface="Times New Roman" panose="02020603050405020304" pitchFamily="18" charset="0"/>
            </a:endParaRPr>
          </a:p>
          <a:p>
            <a:pPr marL="342900" indent="-342900">
              <a:lnSpc>
                <a:spcPts val="1800"/>
              </a:lnSpc>
              <a:spcBef>
                <a:spcPts val="300"/>
              </a:spcBef>
              <a:buFont typeface="Wingdings" panose="05000000000000000000" pitchFamily="2" charset="2"/>
              <a:buChar char="Ø"/>
              <a:defRPr/>
            </a:pPr>
            <a:r>
              <a:rPr lang="zh-CN" altLang="zh-CN" kern="0" dirty="0">
                <a:solidFill>
                  <a:prstClr val="black"/>
                </a:solidFill>
                <a:latin typeface="Times New Roman" panose="02020603050405020304" pitchFamily="18" charset="0"/>
                <a:cs typeface="Times New Roman" panose="02020603050405020304" pitchFamily="18" charset="0"/>
              </a:rPr>
              <a:t>按照软件工程和数据库应用系统开发规范，</a:t>
            </a:r>
            <a:r>
              <a:rPr lang="zh-CN" altLang="en-US" kern="0" dirty="0">
                <a:solidFill>
                  <a:prstClr val="black"/>
                </a:solidFill>
                <a:latin typeface="Times New Roman" panose="02020603050405020304" pitchFamily="18" charset="0"/>
                <a:cs typeface="Times New Roman" panose="02020603050405020304" pitchFamily="18" charset="0"/>
              </a:rPr>
              <a:t>学生</a:t>
            </a:r>
            <a:r>
              <a:rPr lang="zh-CN" altLang="zh-CN" kern="0" dirty="0">
                <a:solidFill>
                  <a:prstClr val="black"/>
                </a:solidFill>
                <a:latin typeface="Times New Roman" panose="02020603050405020304" pitchFamily="18" charset="0"/>
                <a:cs typeface="Times New Roman" panose="02020603050405020304" pitchFamily="18" charset="0"/>
              </a:rPr>
              <a:t>组队完成课程设计</a:t>
            </a:r>
            <a:endParaRPr lang="en-US" altLang="zh-CN" kern="0" dirty="0">
              <a:solidFill>
                <a:prstClr val="black"/>
              </a:solidFill>
              <a:latin typeface="Times New Roman" panose="02020603050405020304" pitchFamily="18" charset="0"/>
              <a:cs typeface="Times New Roman" panose="02020603050405020304" pitchFamily="18" charset="0"/>
            </a:endParaRPr>
          </a:p>
        </p:txBody>
      </p:sp>
      <p:sp>
        <p:nvSpPr>
          <p:cNvPr id="13" name="圆角矩形 29">
            <a:extLst>
              <a:ext uri="{FF2B5EF4-FFF2-40B4-BE49-F238E27FC236}">
                <a16:creationId xmlns:a16="http://schemas.microsoft.com/office/drawing/2014/main" id="{2A94710F-D612-4DD9-8C5B-57C5176A4A32}"/>
              </a:ext>
            </a:extLst>
          </p:cNvPr>
          <p:cNvSpPr/>
          <p:nvPr/>
        </p:nvSpPr>
        <p:spPr bwMode="auto">
          <a:xfrm>
            <a:off x="1245451" y="2625438"/>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课堂教学</a:t>
            </a:r>
          </a:p>
        </p:txBody>
      </p:sp>
      <p:sp>
        <p:nvSpPr>
          <p:cNvPr id="14" name="圆角矩形 30">
            <a:extLst>
              <a:ext uri="{FF2B5EF4-FFF2-40B4-BE49-F238E27FC236}">
                <a16:creationId xmlns:a16="http://schemas.microsoft.com/office/drawing/2014/main" id="{889863AF-CEB6-4845-A316-61C99359CDED}"/>
              </a:ext>
            </a:extLst>
          </p:cNvPr>
          <p:cNvSpPr/>
          <p:nvPr/>
        </p:nvSpPr>
        <p:spPr bwMode="auto">
          <a:xfrm>
            <a:off x="1245451" y="3844444"/>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课程实验</a:t>
            </a:r>
          </a:p>
        </p:txBody>
      </p:sp>
      <p:sp>
        <p:nvSpPr>
          <p:cNvPr id="15" name="圆角矩形 31">
            <a:extLst>
              <a:ext uri="{FF2B5EF4-FFF2-40B4-BE49-F238E27FC236}">
                <a16:creationId xmlns:a16="http://schemas.microsoft.com/office/drawing/2014/main" id="{0CED3393-5D4D-45B3-9F65-6AD530B02B14}"/>
              </a:ext>
            </a:extLst>
          </p:cNvPr>
          <p:cNvSpPr/>
          <p:nvPr/>
        </p:nvSpPr>
        <p:spPr bwMode="auto">
          <a:xfrm>
            <a:off x="1245451" y="5289734"/>
            <a:ext cx="1857388" cy="642942"/>
          </a:xfrm>
          <a:prstGeom prst="roundRect">
            <a:avLst/>
          </a:prstGeom>
          <a:solidFill>
            <a:srgbClr val="F79646">
              <a:lumMod val="20000"/>
              <a:lumOff val="80000"/>
            </a:srgb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lIns="18000" rIns="18000" rtlCol="0" anchor="ctr"/>
          <a:lstStyle/>
          <a:p>
            <a:pPr algn="ctr" defTabSz="889000">
              <a:lnSpc>
                <a:spcPts val="2400"/>
              </a:lnSpc>
              <a:defRPr/>
            </a:pPr>
            <a:r>
              <a:rPr lang="zh-CN" altLang="en-US" sz="2400" kern="0" dirty="0">
                <a:solidFill>
                  <a:srgbClr val="FF0000"/>
                </a:solidFill>
                <a:latin typeface="Times New Roman" panose="02020603050405020304" pitchFamily="18" charset="0"/>
                <a:cs typeface="Times New Roman" panose="02020603050405020304" pitchFamily="18" charset="0"/>
              </a:rPr>
              <a:t>课程设计</a:t>
            </a:r>
          </a:p>
        </p:txBody>
      </p:sp>
      <p:sp>
        <p:nvSpPr>
          <p:cNvPr id="16" name="AutoShape 311">
            <a:extLst>
              <a:ext uri="{FF2B5EF4-FFF2-40B4-BE49-F238E27FC236}">
                <a16:creationId xmlns:a16="http://schemas.microsoft.com/office/drawing/2014/main" id="{7C220BF2-F4F1-4F2D-9857-6BB714EB96A8}"/>
              </a:ext>
            </a:extLst>
          </p:cNvPr>
          <p:cNvSpPr>
            <a:spLocks noChangeArrowheads="1"/>
          </p:cNvSpPr>
          <p:nvPr/>
        </p:nvSpPr>
        <p:spPr bwMode="auto">
          <a:xfrm>
            <a:off x="3155468" y="2696410"/>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
        <p:nvSpPr>
          <p:cNvPr id="17" name="AutoShape 311">
            <a:extLst>
              <a:ext uri="{FF2B5EF4-FFF2-40B4-BE49-F238E27FC236}">
                <a16:creationId xmlns:a16="http://schemas.microsoft.com/office/drawing/2014/main" id="{54720132-6BA9-4C31-9AE4-6A9F4FABEF60}"/>
              </a:ext>
            </a:extLst>
          </p:cNvPr>
          <p:cNvSpPr>
            <a:spLocks noChangeArrowheads="1"/>
          </p:cNvSpPr>
          <p:nvPr/>
        </p:nvSpPr>
        <p:spPr bwMode="auto">
          <a:xfrm>
            <a:off x="3155467" y="3915882"/>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
        <p:nvSpPr>
          <p:cNvPr id="18" name="AutoShape 311">
            <a:extLst>
              <a:ext uri="{FF2B5EF4-FFF2-40B4-BE49-F238E27FC236}">
                <a16:creationId xmlns:a16="http://schemas.microsoft.com/office/drawing/2014/main" id="{9AA7EE37-BB6D-4CEC-A732-4AA17C68508B}"/>
              </a:ext>
            </a:extLst>
          </p:cNvPr>
          <p:cNvSpPr>
            <a:spLocks noChangeArrowheads="1"/>
          </p:cNvSpPr>
          <p:nvPr/>
        </p:nvSpPr>
        <p:spPr bwMode="auto">
          <a:xfrm>
            <a:off x="3155467" y="5361172"/>
            <a:ext cx="804058" cy="504825"/>
          </a:xfrm>
          <a:prstGeom prst="rightArrow">
            <a:avLst>
              <a:gd name="adj1" fmla="val 50000"/>
              <a:gd name="adj2" fmla="val 53538"/>
            </a:avLst>
          </a:prstGeom>
          <a:solidFill>
            <a:srgbClr val="79DCFF"/>
          </a:solidFill>
          <a:ln w="25400" cap="flat" cmpd="sng" algn="ctr">
            <a:noFill/>
            <a:prstDash val="solid"/>
          </a:ln>
          <a:effectLst/>
        </p:spPr>
        <p:txBody>
          <a:bodyPr wrap="none" anchor="ctr"/>
          <a:lstStyle/>
          <a:p>
            <a:pPr>
              <a:defRPr/>
            </a:pPr>
            <a:endParaRPr lang="zh-CN" altLang="en-US" kern="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86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课程教改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25</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06</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34649" y="914402"/>
            <a:ext cx="5892531" cy="2274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lvl="1" indent="-342900" algn="just">
              <a:lnSpc>
                <a:spcPts val="2880"/>
              </a:lnSpc>
              <a:spcBef>
                <a:spcPts val="1000"/>
              </a:spcBef>
              <a:buFont typeface="Wingdings" panose="05000000000000000000" pitchFamily="2" charset="2"/>
              <a:buChar char="l"/>
            </a:pPr>
            <a:r>
              <a:rPr lang="zh-CN" altLang="en-US" sz="2400" dirty="0">
                <a:latin typeface="+mn-ea"/>
              </a:rPr>
              <a:t>开源社区</a:t>
            </a:r>
            <a:r>
              <a:rPr lang="en-US" altLang="zh-CN" sz="2400" dirty="0" err="1">
                <a:hlinkClick r:id="rId2"/>
              </a:rPr>
              <a:t>openGauss</a:t>
            </a:r>
            <a:r>
              <a:rPr lang="en-US" altLang="zh-CN" sz="2400" dirty="0">
                <a:hlinkClick r:id="rId2"/>
              </a:rPr>
              <a:t> | </a:t>
            </a:r>
            <a:r>
              <a:rPr lang="en-US" altLang="zh-CN" sz="2400" dirty="0" err="1">
                <a:hlinkClick r:id="rId2"/>
              </a:rPr>
              <a:t>openGauss</a:t>
            </a:r>
            <a:endParaRPr lang="en-US" altLang="zh-CN" sz="2400" dirty="0">
              <a:ea typeface="+mj-ea"/>
            </a:endParaRPr>
          </a:p>
          <a:p>
            <a:pPr marL="0" lvl="1" algn="just">
              <a:lnSpc>
                <a:spcPts val="2880"/>
              </a:lnSpc>
              <a:spcBef>
                <a:spcPts val="1000"/>
              </a:spcBef>
            </a:pPr>
            <a:r>
              <a:rPr lang="en-US" altLang="zh-CN" sz="2400" dirty="0">
                <a:ea typeface="+mj-ea"/>
              </a:rPr>
              <a:t>         https://opengauss.org/zh/</a:t>
            </a:r>
          </a:p>
          <a:p>
            <a:pPr marL="342900" lvl="1" indent="-342900" algn="just">
              <a:lnSpc>
                <a:spcPts val="2880"/>
              </a:lnSpc>
              <a:spcBef>
                <a:spcPts val="1000"/>
              </a:spcBef>
              <a:buFont typeface="Wingdings" panose="05000000000000000000" pitchFamily="2" charset="2"/>
              <a:buChar char="l"/>
            </a:pPr>
            <a:r>
              <a:rPr lang="zh-CN" altLang="en-US" sz="2400" dirty="0">
                <a:ea typeface="+mj-ea"/>
              </a:rPr>
              <a:t>华为</a:t>
            </a:r>
            <a:r>
              <a:rPr lang="en-US" altLang="zh-CN" sz="2400" dirty="0">
                <a:ea typeface="+mj-ea"/>
              </a:rPr>
              <a:t>ICT</a:t>
            </a:r>
            <a:r>
              <a:rPr lang="zh-CN" altLang="en-US" sz="2400" dirty="0">
                <a:ea typeface="+mj-ea"/>
              </a:rPr>
              <a:t>大赛</a:t>
            </a:r>
            <a:endParaRPr lang="en-US" altLang="zh-CN" sz="2400" dirty="0">
              <a:ea typeface="+mj-ea"/>
            </a:endParaRPr>
          </a:p>
          <a:p>
            <a:pPr marL="800100" lvl="2" indent="-342900" algn="just">
              <a:lnSpc>
                <a:spcPts val="2880"/>
              </a:lnSpc>
              <a:spcBef>
                <a:spcPts val="1000"/>
              </a:spcBef>
              <a:buFont typeface="Wingdings" panose="05000000000000000000" pitchFamily="2" charset="2"/>
              <a:buChar char="l"/>
            </a:pPr>
            <a:r>
              <a:rPr lang="en-US" altLang="zh-CN" sz="2400" dirty="0" err="1">
                <a:ea typeface="+mj-ea"/>
              </a:rPr>
              <a:t>openGuass</a:t>
            </a:r>
            <a:r>
              <a:rPr lang="en-US" altLang="zh-CN" sz="2400" dirty="0">
                <a:ea typeface="+mj-ea"/>
              </a:rPr>
              <a:t>/</a:t>
            </a:r>
            <a:r>
              <a:rPr lang="en-US" altLang="zh-CN" sz="2400" dirty="0" err="1">
                <a:ea typeface="+mj-ea"/>
              </a:rPr>
              <a:t>openEuler</a:t>
            </a:r>
            <a:r>
              <a:rPr lang="zh-CN" altLang="en-US" sz="2400" dirty="0">
                <a:ea typeface="+mj-ea"/>
              </a:rPr>
              <a:t>赛道</a:t>
            </a:r>
            <a:endParaRPr lang="en-US" altLang="zh-CN" sz="2400" dirty="0">
              <a:ea typeface="+mj-ea"/>
            </a:endParaRPr>
          </a:p>
        </p:txBody>
      </p:sp>
      <p:pic>
        <p:nvPicPr>
          <p:cNvPr id="23" name="图片 22">
            <a:extLst>
              <a:ext uri="{FF2B5EF4-FFF2-40B4-BE49-F238E27FC236}">
                <a16:creationId xmlns:a16="http://schemas.microsoft.com/office/drawing/2014/main" id="{6B081472-4EF9-4568-8CBF-D6C420AC3A2A}"/>
              </a:ext>
            </a:extLst>
          </p:cNvPr>
          <p:cNvPicPr>
            <a:picLocks noChangeAspect="1"/>
          </p:cNvPicPr>
          <p:nvPr/>
        </p:nvPicPr>
        <p:blipFill>
          <a:blip r:embed="rId3"/>
          <a:stretch>
            <a:fillRect/>
          </a:stretch>
        </p:blipFill>
        <p:spPr>
          <a:xfrm>
            <a:off x="5410016" y="914402"/>
            <a:ext cx="5999684" cy="4644569"/>
          </a:xfrm>
          <a:prstGeom prst="rect">
            <a:avLst/>
          </a:prstGeom>
        </p:spPr>
      </p:pic>
      <p:pic>
        <p:nvPicPr>
          <p:cNvPr id="25" name="图片 24">
            <a:extLst>
              <a:ext uri="{FF2B5EF4-FFF2-40B4-BE49-F238E27FC236}">
                <a16:creationId xmlns:a16="http://schemas.microsoft.com/office/drawing/2014/main" id="{AFF7FF4D-1632-4DA7-9130-36E278885CAE}"/>
              </a:ext>
            </a:extLst>
          </p:cNvPr>
          <p:cNvPicPr>
            <a:picLocks noChangeAspect="1"/>
          </p:cNvPicPr>
          <p:nvPr/>
        </p:nvPicPr>
        <p:blipFill>
          <a:blip r:embed="rId4"/>
          <a:stretch>
            <a:fillRect/>
          </a:stretch>
        </p:blipFill>
        <p:spPr>
          <a:xfrm>
            <a:off x="1316359" y="3020993"/>
            <a:ext cx="3300948" cy="3303525"/>
          </a:xfrm>
          <a:prstGeom prst="rect">
            <a:avLst/>
          </a:prstGeom>
        </p:spPr>
      </p:pic>
    </p:spTree>
    <p:extLst>
      <p:ext uri="{BB962C8B-B14F-4D97-AF65-F5344CB8AC3E}">
        <p14:creationId xmlns:p14="http://schemas.microsoft.com/office/powerpoint/2010/main" val="3679240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Materials and Grading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26</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07</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94499" y="857033"/>
            <a:ext cx="11514049" cy="5103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indent="-342900">
              <a:lnSpc>
                <a:spcPct val="100000"/>
              </a:lnSpc>
              <a:buFont typeface="Wingdings" panose="05000000000000000000" pitchFamily="2" charset="2"/>
              <a:buChar char="l"/>
            </a:pPr>
            <a:r>
              <a:rPr lang="en-US" altLang="zh-CN" sz="2400" dirty="0">
                <a:latin typeface="+mn-lt"/>
                <a:cs typeface="Times New Roman" pitchFamily="18" charset="0"/>
              </a:rPr>
              <a:t>Textbook</a:t>
            </a:r>
          </a:p>
          <a:p>
            <a:pPr marL="800100" lvl="1" indent="-342900">
              <a:buFont typeface="Arial" panose="020B0604020202020204" pitchFamily="34" charset="0"/>
              <a:buChar char="•"/>
            </a:pPr>
            <a:r>
              <a:rPr lang="en-US" altLang="zh-CN" sz="2400" dirty="0">
                <a:ea typeface="+mj-ea"/>
                <a:cs typeface="Times New Roman" pitchFamily="18" charset="0"/>
              </a:rPr>
              <a:t>Database System Concepts ( </a:t>
            </a:r>
            <a:r>
              <a:rPr lang="zh-CN" altLang="en-US" sz="2400" dirty="0">
                <a:ea typeface="+mj-ea"/>
                <a:cs typeface="Times New Roman" pitchFamily="18" charset="0"/>
              </a:rPr>
              <a:t>第</a:t>
            </a:r>
            <a:r>
              <a:rPr lang="en-US" altLang="zh-CN" sz="2400" dirty="0">
                <a:ea typeface="+mj-ea"/>
                <a:cs typeface="Times New Roman" pitchFamily="18" charset="0"/>
              </a:rPr>
              <a:t>7</a:t>
            </a:r>
            <a:r>
              <a:rPr lang="zh-CN" altLang="en-US" sz="2400" dirty="0">
                <a:ea typeface="+mj-ea"/>
                <a:cs typeface="Times New Roman" pitchFamily="18" charset="0"/>
              </a:rPr>
              <a:t>版</a:t>
            </a:r>
            <a:r>
              <a:rPr lang="en-US" altLang="zh-CN" sz="2400" dirty="0">
                <a:ea typeface="+mj-ea"/>
                <a:cs typeface="Times New Roman" pitchFamily="18" charset="0"/>
              </a:rPr>
              <a:t>, </a:t>
            </a:r>
            <a:r>
              <a:rPr lang="zh-CN" altLang="en-US" sz="2400" dirty="0">
                <a:ea typeface="+mj-ea"/>
                <a:cs typeface="Times New Roman" pitchFamily="18" charset="0"/>
              </a:rPr>
              <a:t>影印版）高教出版社，</a:t>
            </a:r>
            <a:r>
              <a:rPr lang="en-US" altLang="zh-CN" sz="2400" dirty="0">
                <a:ea typeface="+mj-ea"/>
                <a:cs typeface="Times New Roman" pitchFamily="18" charset="0"/>
              </a:rPr>
              <a:t>2021</a:t>
            </a:r>
            <a:r>
              <a:rPr lang="zh-CN" altLang="en-US" sz="2400" dirty="0">
                <a:ea typeface="+mj-ea"/>
                <a:cs typeface="Times New Roman" pitchFamily="18" charset="0"/>
              </a:rPr>
              <a:t>年</a:t>
            </a:r>
            <a:r>
              <a:rPr lang="en-US" altLang="zh-CN" sz="2400" dirty="0">
                <a:ea typeface="+mj-ea"/>
                <a:cs typeface="Times New Roman" pitchFamily="18" charset="0"/>
              </a:rPr>
              <a:t>3</a:t>
            </a:r>
            <a:r>
              <a:rPr lang="zh-CN" altLang="en-US" sz="2400" dirty="0">
                <a:ea typeface="+mj-ea"/>
                <a:cs typeface="Times New Roman" pitchFamily="18" charset="0"/>
              </a:rPr>
              <a:t>月</a:t>
            </a:r>
            <a:endParaRPr lang="en-US" altLang="zh-CN" sz="2400" dirty="0">
              <a:solidFill>
                <a:srgbClr val="C00000"/>
              </a:solidFill>
              <a:ea typeface="+mj-ea"/>
              <a:cs typeface="Times New Roman" pitchFamily="18" charset="0"/>
            </a:endParaRPr>
          </a:p>
          <a:p>
            <a:pPr marL="800100" lvl="1" indent="-342900">
              <a:buFont typeface="Arial" panose="020B0604020202020204" pitchFamily="34" charset="0"/>
              <a:buChar char="•"/>
            </a:pPr>
            <a:r>
              <a:rPr lang="en-US" altLang="zh-CN" sz="2400" dirty="0">
                <a:solidFill>
                  <a:srgbClr val="C00000"/>
                </a:solidFill>
                <a:ea typeface="+mj-ea"/>
                <a:cs typeface="Times New Roman" pitchFamily="18" charset="0"/>
                <a:hlinkClick r:id="rId2">
                  <a:extLst>
                    <a:ext uri="{A12FA001-AC4F-418D-AE19-62706E023703}">
                      <ahyp:hlinkClr xmlns:ahyp="http://schemas.microsoft.com/office/drawing/2018/hyperlinkcolor" val="tx"/>
                    </a:ext>
                  </a:extLst>
                </a:hlinkClick>
              </a:rPr>
              <a:t>Database System Concepts - 7th edition (os-book.com)</a:t>
            </a:r>
            <a:r>
              <a:rPr lang="en-US" altLang="zh-CN" sz="2400" dirty="0">
                <a:solidFill>
                  <a:srgbClr val="C00000"/>
                </a:solidFill>
                <a:ea typeface="+mj-ea"/>
                <a:cs typeface="Times New Roman" pitchFamily="18" charset="0"/>
              </a:rPr>
              <a:t> , </a:t>
            </a:r>
          </a:p>
          <a:p>
            <a:pPr lvl="1"/>
            <a:r>
              <a:rPr lang="en-US" altLang="zh-CN" sz="2400" dirty="0">
                <a:solidFill>
                  <a:srgbClr val="C00000"/>
                </a:solidFill>
                <a:ea typeface="+mj-ea"/>
                <a:cs typeface="Times New Roman" pitchFamily="18" charset="0"/>
              </a:rPr>
              <a:t>     https://www.db-book.com/db7/index.html</a:t>
            </a:r>
          </a:p>
          <a:p>
            <a:pPr lvl="1"/>
            <a:r>
              <a:rPr lang="en-US" altLang="zh-CN" sz="2400" dirty="0">
                <a:solidFill>
                  <a:srgbClr val="C00000"/>
                </a:solidFill>
                <a:ea typeface="+mj-ea"/>
                <a:cs typeface="Times New Roman" pitchFamily="18" charset="0"/>
              </a:rPr>
              <a:t>     【</a:t>
            </a:r>
            <a:r>
              <a:rPr lang="zh-CN" altLang="en-US" sz="2400" dirty="0">
                <a:solidFill>
                  <a:srgbClr val="C00000"/>
                </a:solidFill>
                <a:ea typeface="+mj-ea"/>
                <a:cs typeface="Times New Roman" pitchFamily="18" charset="0"/>
              </a:rPr>
              <a:t>原版电子书</a:t>
            </a:r>
            <a:r>
              <a:rPr lang="en-US" altLang="zh-CN" sz="2400" dirty="0">
                <a:solidFill>
                  <a:srgbClr val="C00000"/>
                </a:solidFill>
                <a:ea typeface="+mj-ea"/>
                <a:cs typeface="Times New Roman" pitchFamily="18" charset="0"/>
              </a:rPr>
              <a:t>】</a:t>
            </a:r>
          </a:p>
          <a:p>
            <a:pPr marL="800100" lvl="1" indent="-342900">
              <a:buFont typeface="Arial" panose="020B0604020202020204" pitchFamily="34" charset="0"/>
              <a:buChar char="•"/>
            </a:pPr>
            <a:r>
              <a:rPr lang="en-US" altLang="zh-CN" sz="2400" dirty="0">
                <a:ea typeface="+mj-ea"/>
                <a:cs typeface="Times New Roman" pitchFamily="18" charset="0"/>
              </a:rPr>
              <a:t>【</a:t>
            </a:r>
            <a:r>
              <a:rPr lang="zh-CN" altLang="en-US" sz="2400" dirty="0">
                <a:ea typeface="+mj-ea"/>
                <a:cs typeface="Times New Roman" pitchFamily="18" charset="0"/>
              </a:rPr>
              <a:t>旧</a:t>
            </a:r>
            <a:r>
              <a:rPr lang="en-US" altLang="zh-CN" sz="2400" dirty="0">
                <a:ea typeface="+mj-ea"/>
                <a:cs typeface="Times New Roman" pitchFamily="18" charset="0"/>
              </a:rPr>
              <a:t>】Database System Concepts ( </a:t>
            </a:r>
            <a:r>
              <a:rPr lang="zh-CN" altLang="en-US" sz="2400" dirty="0">
                <a:ea typeface="+mj-ea"/>
                <a:cs typeface="Times New Roman" pitchFamily="18" charset="0"/>
              </a:rPr>
              <a:t>第</a:t>
            </a:r>
            <a:r>
              <a:rPr lang="en-US" altLang="zh-CN" sz="2400" dirty="0">
                <a:ea typeface="+mj-ea"/>
                <a:cs typeface="Times New Roman" pitchFamily="18" charset="0"/>
              </a:rPr>
              <a:t>6</a:t>
            </a:r>
            <a:r>
              <a:rPr lang="zh-CN" altLang="en-US" sz="2400" dirty="0">
                <a:ea typeface="+mj-ea"/>
                <a:cs typeface="Times New Roman" pitchFamily="18" charset="0"/>
              </a:rPr>
              <a:t>版</a:t>
            </a:r>
            <a:r>
              <a:rPr lang="en-US" altLang="zh-CN" sz="2400" dirty="0">
                <a:ea typeface="+mj-ea"/>
                <a:cs typeface="Times New Roman" pitchFamily="18" charset="0"/>
              </a:rPr>
              <a:t>, </a:t>
            </a:r>
            <a:r>
              <a:rPr lang="zh-CN" altLang="en-US" sz="2400" dirty="0">
                <a:ea typeface="+mj-ea"/>
                <a:cs typeface="Times New Roman" pitchFamily="18" charset="0"/>
              </a:rPr>
              <a:t>影印版）高教出版社，</a:t>
            </a:r>
            <a:r>
              <a:rPr lang="en-US" altLang="zh-CN" sz="2400" dirty="0">
                <a:ea typeface="+mj-ea"/>
                <a:cs typeface="Times New Roman" pitchFamily="18" charset="0"/>
              </a:rPr>
              <a:t>2014</a:t>
            </a:r>
            <a:r>
              <a:rPr lang="zh-CN" altLang="en-US" sz="2400" dirty="0">
                <a:ea typeface="+mj-ea"/>
                <a:cs typeface="Times New Roman" pitchFamily="18" charset="0"/>
              </a:rPr>
              <a:t>年</a:t>
            </a:r>
            <a:r>
              <a:rPr lang="en-US" altLang="zh-CN" sz="2400" dirty="0">
                <a:ea typeface="+mj-ea"/>
                <a:cs typeface="Times New Roman" pitchFamily="18" charset="0"/>
              </a:rPr>
              <a:t>7</a:t>
            </a:r>
            <a:r>
              <a:rPr lang="zh-CN" altLang="en-US" sz="2400" dirty="0">
                <a:ea typeface="+mj-ea"/>
                <a:cs typeface="Times New Roman" pitchFamily="18" charset="0"/>
              </a:rPr>
              <a:t>月</a:t>
            </a:r>
            <a:endParaRPr lang="en-US" altLang="zh-CN" sz="2400" dirty="0">
              <a:ea typeface="+mj-ea"/>
              <a:cs typeface="Times New Roman" pitchFamily="18" charset="0"/>
            </a:endParaRPr>
          </a:p>
          <a:p>
            <a:pPr marL="342900" lvl="1" indent="-342900" algn="just">
              <a:spcBef>
                <a:spcPts val="1000"/>
              </a:spcBef>
              <a:buFont typeface="Wingdings" panose="05000000000000000000" pitchFamily="2" charset="2"/>
              <a:buChar char="l"/>
            </a:pPr>
            <a:r>
              <a:rPr lang="en-US" altLang="zh-CN" sz="2400" dirty="0">
                <a:ea typeface="+mj-ea"/>
              </a:rPr>
              <a:t>Bilingual teaching and English textbooks </a:t>
            </a:r>
            <a:endParaRPr lang="zh-CN" altLang="en-US" sz="2400" dirty="0">
              <a:ea typeface="+mj-ea"/>
            </a:endParaRPr>
          </a:p>
          <a:p>
            <a:pPr marL="800100" lvl="1" indent="-342900">
              <a:buFont typeface="Arial" panose="020B0604020202020204" pitchFamily="34" charset="0"/>
              <a:buChar char="•"/>
            </a:pPr>
            <a:r>
              <a:rPr lang="en-US" altLang="zh-CN" sz="2400" dirty="0">
                <a:ea typeface="+mj-ea"/>
                <a:cs typeface="Times New Roman" pitchFamily="18" charset="0"/>
              </a:rPr>
              <a:t>bilingual teaching in universities is an important policy decided by Ministry of Education, also by BUPT</a:t>
            </a:r>
            <a:r>
              <a:rPr lang="en-US" altLang="zh-CN" sz="2400" dirty="0">
                <a:ea typeface="+mj-ea"/>
              </a:rPr>
              <a:t> </a:t>
            </a:r>
          </a:p>
          <a:p>
            <a:pPr marL="800100" lvl="1" indent="-342900">
              <a:buFont typeface="Arial" panose="020B0604020202020204" pitchFamily="34" charset="0"/>
              <a:buChar char="•"/>
            </a:pPr>
            <a:r>
              <a:rPr lang="en-US" altLang="zh-CN" sz="2400" dirty="0">
                <a:ea typeface="+mj-ea"/>
                <a:cs typeface="Times New Roman" pitchFamily="18" charset="0"/>
              </a:rPr>
              <a:t>it is better for students to read the English textbook written by </a:t>
            </a:r>
            <a:r>
              <a:rPr lang="en-US" altLang="zh-CN" sz="2400" dirty="0">
                <a:ea typeface="+mj-ea"/>
              </a:rPr>
              <a:t>Abraham </a:t>
            </a:r>
            <a:r>
              <a:rPr lang="en-US" altLang="zh-CN" sz="2400" dirty="0" err="1">
                <a:ea typeface="+mj-ea"/>
              </a:rPr>
              <a:t>Silberschat</a:t>
            </a:r>
            <a:r>
              <a:rPr lang="en-US" altLang="zh-CN" sz="2400" dirty="0">
                <a:ea typeface="+mj-ea"/>
              </a:rPr>
              <a:t> etc. directly, not</a:t>
            </a:r>
            <a:r>
              <a:rPr lang="en-US" altLang="zh-CN" sz="2400" dirty="0">
                <a:ea typeface="+mj-ea"/>
                <a:cs typeface="Times New Roman" pitchFamily="18" charset="0"/>
              </a:rPr>
              <a:t> to use Chinese-version of the textbook for this course</a:t>
            </a:r>
            <a:endParaRPr lang="en-US" altLang="zh-CN" sz="2400" dirty="0">
              <a:latin typeface="+mn-lt"/>
              <a:cs typeface="Times New Roman" pitchFamily="18" charset="0"/>
            </a:endParaRPr>
          </a:p>
          <a:p>
            <a:pPr marL="342900" indent="-342900">
              <a:lnSpc>
                <a:spcPct val="100000"/>
              </a:lnSpc>
              <a:buFont typeface="Wingdings" panose="05000000000000000000" pitchFamily="2" charset="2"/>
              <a:buChar char="l"/>
            </a:pPr>
            <a:endParaRPr lang="en-US" altLang="zh-CN" sz="2400" dirty="0">
              <a:ea typeface="+mj-ea"/>
              <a:cs typeface="Times New Roman" pitchFamily="18" charset="0"/>
            </a:endParaRPr>
          </a:p>
        </p:txBody>
      </p:sp>
    </p:spTree>
    <p:extLst>
      <p:ext uri="{BB962C8B-B14F-4D97-AF65-F5344CB8AC3E}">
        <p14:creationId xmlns:p14="http://schemas.microsoft.com/office/powerpoint/2010/main" val="3930681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Teaching Materials and Grading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27</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a:xfrm>
            <a:off x="211826" y="365126"/>
            <a:ext cx="607900" cy="356503"/>
          </a:xfrm>
        </p:spPr>
        <p:txBody>
          <a:bodyPr/>
          <a:lstStyle/>
          <a:p>
            <a:r>
              <a:rPr kumimoji="1" lang="en-US" altLang="zh-CN" dirty="0"/>
              <a:t>07</a:t>
            </a:r>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10" name="标题 2">
            <a:extLst>
              <a:ext uri="{FF2B5EF4-FFF2-40B4-BE49-F238E27FC236}">
                <a16:creationId xmlns:a16="http://schemas.microsoft.com/office/drawing/2014/main" id="{734E1152-DE26-CD4C-AFA9-54AB258D2D57}"/>
              </a:ext>
            </a:extLst>
          </p:cNvPr>
          <p:cNvSpPr txBox="1">
            <a:spLocks/>
          </p:cNvSpPr>
          <p:nvPr/>
        </p:nvSpPr>
        <p:spPr>
          <a:xfrm>
            <a:off x="381072" y="836364"/>
            <a:ext cx="11514049" cy="2943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0" i="0" kern="1200">
                <a:solidFill>
                  <a:srgbClr val="002647"/>
                </a:solidFill>
                <a:latin typeface="+mj-ea"/>
                <a:ea typeface="+mj-ea"/>
                <a:cs typeface="+mj-cs"/>
              </a:defRPr>
            </a:lvl1pPr>
          </a:lstStyle>
          <a:p>
            <a:pPr marL="342900" indent="-342900">
              <a:lnSpc>
                <a:spcPct val="100000"/>
              </a:lnSpc>
              <a:buFont typeface="Wingdings" panose="05000000000000000000" pitchFamily="2" charset="2"/>
              <a:buChar char="l"/>
            </a:pPr>
            <a:r>
              <a:rPr lang="en-US" altLang="zh-CN" sz="2400" dirty="0">
                <a:latin typeface="+mn-lt"/>
                <a:cs typeface="Times New Roman" pitchFamily="18" charset="0"/>
              </a:rPr>
              <a:t>Mid-term test, exercises/experiments, examination</a:t>
            </a:r>
          </a:p>
          <a:p>
            <a:pPr marL="800100" lvl="1" indent="-342900">
              <a:buFont typeface="Arial" panose="020B0604020202020204" pitchFamily="34" charset="0"/>
              <a:buChar char="•"/>
            </a:pPr>
            <a:r>
              <a:rPr lang="en-US" altLang="zh-CN" sz="2400" dirty="0">
                <a:solidFill>
                  <a:srgbClr val="C00000"/>
                </a:solidFill>
                <a:ea typeface="+mj-ea"/>
                <a:cs typeface="Times New Roman" pitchFamily="18" charset="0"/>
              </a:rPr>
              <a:t>Grading</a:t>
            </a:r>
            <a:r>
              <a:rPr lang="zh-CN" altLang="en-US" sz="2400" dirty="0">
                <a:solidFill>
                  <a:srgbClr val="C00000"/>
                </a:solidFill>
                <a:ea typeface="+mj-ea"/>
                <a:cs typeface="Times New Roman" pitchFamily="18" charset="0"/>
              </a:rPr>
              <a:t>：</a:t>
            </a:r>
            <a:r>
              <a:rPr lang="en-US" altLang="zh-CN" sz="2400" dirty="0">
                <a:solidFill>
                  <a:srgbClr val="C00000"/>
                </a:solidFill>
                <a:ea typeface="+mj-ea"/>
                <a:cs typeface="Times New Roman" pitchFamily="18" charset="0"/>
              </a:rPr>
              <a:t>20% + 20% + 60%</a:t>
            </a:r>
          </a:p>
          <a:p>
            <a:pPr marL="342900" indent="-342900">
              <a:lnSpc>
                <a:spcPct val="100000"/>
              </a:lnSpc>
              <a:buFont typeface="Wingdings" panose="05000000000000000000" pitchFamily="2" charset="2"/>
              <a:buChar char="l"/>
            </a:pPr>
            <a:endParaRPr lang="en-US" altLang="zh-CN" sz="2400" dirty="0">
              <a:latin typeface="+mn-lt"/>
              <a:cs typeface="Times New Roman" pitchFamily="18" charset="0"/>
            </a:endParaRPr>
          </a:p>
          <a:p>
            <a:pPr marL="342900" indent="-342900">
              <a:lnSpc>
                <a:spcPct val="100000"/>
              </a:lnSpc>
              <a:buFont typeface="Wingdings" panose="05000000000000000000" pitchFamily="2" charset="2"/>
              <a:buChar char="l"/>
            </a:pPr>
            <a:r>
              <a:rPr lang="zh-CN" altLang="en-US" sz="2400" dirty="0">
                <a:latin typeface="+mn-lt"/>
                <a:cs typeface="Times New Roman" pitchFamily="18" charset="0"/>
              </a:rPr>
              <a:t>答疑</a:t>
            </a:r>
            <a:endParaRPr lang="en-US" altLang="zh-CN" sz="2400" dirty="0">
              <a:latin typeface="+mn-lt"/>
              <a:cs typeface="Times New Roman" pitchFamily="18" charset="0"/>
            </a:endParaRPr>
          </a:p>
          <a:p>
            <a:pPr marL="800100" lvl="1" indent="-342900">
              <a:lnSpc>
                <a:spcPct val="100000"/>
              </a:lnSpc>
              <a:buFont typeface="Arial" panose="020B0604020202020204" pitchFamily="34" charset="0"/>
              <a:buChar char="•"/>
            </a:pPr>
            <a:r>
              <a:rPr lang="zh-CN" altLang="en-US" sz="2400" dirty="0">
                <a:ea typeface="+mj-ea"/>
                <a:cs typeface="Times New Roman" pitchFamily="18" charset="0"/>
              </a:rPr>
              <a:t>周三下午</a:t>
            </a:r>
            <a:r>
              <a:rPr lang="en-US" altLang="zh-CN" sz="2400" dirty="0">
                <a:ea typeface="+mj-ea"/>
                <a:cs typeface="Times New Roman" pitchFamily="18" charset="0"/>
              </a:rPr>
              <a:t>14:00—18:00</a:t>
            </a:r>
            <a:r>
              <a:rPr lang="zh-CN" altLang="en-US" sz="2400" dirty="0">
                <a:ea typeface="+mj-ea"/>
                <a:cs typeface="Times New Roman" pitchFamily="18" charset="0"/>
              </a:rPr>
              <a:t>，教三楼</a:t>
            </a:r>
            <a:r>
              <a:rPr lang="en-US" altLang="zh-CN" sz="2400" dirty="0">
                <a:ea typeface="+mj-ea"/>
                <a:cs typeface="Times New Roman" pitchFamily="18" charset="0"/>
              </a:rPr>
              <a:t>918</a:t>
            </a:r>
            <a:r>
              <a:rPr lang="zh-CN" altLang="en-US" sz="2400" dirty="0">
                <a:ea typeface="+mj-ea"/>
                <a:cs typeface="Times New Roman" pitchFamily="18" charset="0"/>
              </a:rPr>
              <a:t>；</a:t>
            </a:r>
            <a:endParaRPr lang="en-US" altLang="zh-CN" sz="2400" dirty="0">
              <a:ea typeface="+mj-ea"/>
              <a:cs typeface="Times New Roman" pitchFamily="18" charset="0"/>
            </a:endParaRPr>
          </a:p>
          <a:p>
            <a:pPr marL="800100" lvl="1" indent="-342900">
              <a:lnSpc>
                <a:spcPct val="100000"/>
              </a:lnSpc>
              <a:buFont typeface="Arial" panose="020B0604020202020204" pitchFamily="34" charset="0"/>
              <a:buChar char="•"/>
            </a:pPr>
            <a:r>
              <a:rPr lang="zh-CN" altLang="en-US" sz="2400" dirty="0">
                <a:ea typeface="+mj-ea"/>
                <a:cs typeface="Times New Roman" pitchFamily="18" charset="0"/>
              </a:rPr>
              <a:t>课程微信群；</a:t>
            </a:r>
            <a:endParaRPr lang="en-US" altLang="zh-CN" sz="2400" dirty="0">
              <a:ea typeface="+mj-ea"/>
              <a:cs typeface="Times New Roman" pitchFamily="18" charset="0"/>
            </a:endParaRPr>
          </a:p>
          <a:p>
            <a:pPr marL="800100" lvl="1" indent="-342900">
              <a:lnSpc>
                <a:spcPct val="100000"/>
              </a:lnSpc>
              <a:buFont typeface="Arial" panose="020B0604020202020204" pitchFamily="34" charset="0"/>
              <a:buChar char="•"/>
            </a:pPr>
            <a:r>
              <a:rPr lang="zh-CN" altLang="en-US" sz="2400" dirty="0">
                <a:ea typeface="+mj-ea"/>
                <a:cs typeface="Times New Roman" pitchFamily="18" charset="0"/>
              </a:rPr>
              <a:t>研究生助教</a:t>
            </a:r>
            <a:endParaRPr lang="en-US" altLang="zh-CN" sz="2400" dirty="0">
              <a:ea typeface="+mj-ea"/>
              <a:cs typeface="Times New Roman" pitchFamily="18" charset="0"/>
            </a:endParaRPr>
          </a:p>
        </p:txBody>
      </p:sp>
    </p:spTree>
    <p:extLst>
      <p:ext uri="{BB962C8B-B14F-4D97-AF65-F5344CB8AC3E}">
        <p14:creationId xmlns:p14="http://schemas.microsoft.com/office/powerpoint/2010/main" val="308180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课程微信群、调查问卷</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28</a:t>
            </a:fld>
            <a:endParaRPr kumimoji="1" lang="zh-CN" altLang="en-US" dirty="0"/>
          </a:p>
        </p:txBody>
      </p:sp>
      <p:sp>
        <p:nvSpPr>
          <p:cNvPr id="2" name="灯片编号占位符 1"/>
          <p:cNvSpPr>
            <a:spLocks noGrp="1"/>
          </p:cNvSpPr>
          <p:nvPr>
            <p:ph type="sldNum" sz="quarter" idx="12"/>
          </p:nvPr>
        </p:nvSpPr>
        <p:spPr/>
        <p:txBody>
          <a:bodyPr/>
          <a:lstStyle/>
          <a:p>
            <a:endParaRPr lang="zh-CN" altLang="en-US" dirty="0"/>
          </a:p>
        </p:txBody>
      </p:sp>
      <p:sp>
        <p:nvSpPr>
          <p:cNvPr id="6" name="TextBox 5"/>
          <p:cNvSpPr txBox="1"/>
          <p:nvPr/>
        </p:nvSpPr>
        <p:spPr>
          <a:xfrm>
            <a:off x="345761" y="1032170"/>
            <a:ext cx="5332579" cy="439672"/>
          </a:xfrm>
          <a:prstGeom prst="rect">
            <a:avLst/>
          </a:prstGeom>
          <a:noFill/>
        </p:spPr>
        <p:txBody>
          <a:bodyPr wrap="square" rtlCol="0">
            <a:spAutoFit/>
          </a:bodyPr>
          <a:lstStyle/>
          <a:p>
            <a:pPr marL="342900" lvl="1" indent="-342900" algn="just">
              <a:lnSpc>
                <a:spcPts val="2880"/>
              </a:lnSpc>
              <a:spcBef>
                <a:spcPts val="1000"/>
              </a:spcBef>
              <a:buFont typeface="Wingdings" panose="05000000000000000000" pitchFamily="2" charset="2"/>
              <a:buChar char="l"/>
            </a:pPr>
            <a:r>
              <a:rPr lang="en-US" altLang="zh-CN" sz="2400" dirty="0">
                <a:latin typeface="Times New Roman" pitchFamily="18" charset="0"/>
                <a:cs typeface="Times New Roman" pitchFamily="18" charset="0"/>
              </a:rPr>
              <a:t>2019211307-309-</a:t>
            </a:r>
            <a:r>
              <a:rPr lang="zh-CN" altLang="en-US" sz="2400" dirty="0">
                <a:latin typeface="Times New Roman" pitchFamily="18" charset="0"/>
                <a:cs typeface="Times New Roman" pitchFamily="18" charset="0"/>
              </a:rPr>
              <a:t>数据库系统原理</a:t>
            </a:r>
          </a:p>
        </p:txBody>
      </p:sp>
      <p:sp>
        <p:nvSpPr>
          <p:cNvPr id="11" name="TextBox 10"/>
          <p:cNvSpPr txBox="1"/>
          <p:nvPr/>
        </p:nvSpPr>
        <p:spPr>
          <a:xfrm>
            <a:off x="5825396" y="883457"/>
            <a:ext cx="5781575" cy="439672"/>
          </a:xfrm>
          <a:prstGeom prst="rect">
            <a:avLst/>
          </a:prstGeom>
          <a:noFill/>
        </p:spPr>
        <p:txBody>
          <a:bodyPr wrap="square" rtlCol="0">
            <a:spAutoFit/>
          </a:bodyPr>
          <a:lstStyle/>
          <a:p>
            <a:pPr marL="342900" lvl="1" indent="-342900" algn="just">
              <a:lnSpc>
                <a:spcPts val="2880"/>
              </a:lnSpc>
              <a:spcBef>
                <a:spcPts val="1000"/>
              </a:spcBef>
              <a:buFont typeface="Wingdings" panose="05000000000000000000" pitchFamily="2" charset="2"/>
              <a:buChar char="l"/>
            </a:pPr>
            <a:r>
              <a:rPr lang="zh-CN" altLang="en-US" sz="2400" dirty="0">
                <a:solidFill>
                  <a:srgbClr val="FF0000"/>
                </a:solidFill>
                <a:latin typeface="Times New Roman" pitchFamily="18" charset="0"/>
                <a:cs typeface="Times New Roman" pitchFamily="18" charset="0"/>
              </a:rPr>
              <a:t>课程调查问卷</a:t>
            </a:r>
            <a:endParaRPr lang="en-US" altLang="zh-CN" sz="2400" dirty="0">
              <a:solidFill>
                <a:srgbClr val="FF0000"/>
              </a:solidFill>
              <a:latin typeface="Times New Roman" pitchFamily="18" charset="0"/>
              <a:cs typeface="Times New Roman" pitchFamily="18" charset="0"/>
            </a:endParaRPr>
          </a:p>
        </p:txBody>
      </p:sp>
      <p:pic>
        <p:nvPicPr>
          <p:cNvPr id="12" name="图片 11">
            <a:extLst>
              <a:ext uri="{FF2B5EF4-FFF2-40B4-BE49-F238E27FC236}">
                <a16:creationId xmlns:a16="http://schemas.microsoft.com/office/drawing/2014/main" id="{38669081-7D42-4744-80BD-A3A6C30EE35C}"/>
              </a:ext>
            </a:extLst>
          </p:cNvPr>
          <p:cNvPicPr>
            <a:picLocks noChangeAspect="1"/>
          </p:cNvPicPr>
          <p:nvPr/>
        </p:nvPicPr>
        <p:blipFill>
          <a:blip r:embed="rId2"/>
          <a:stretch>
            <a:fillRect/>
          </a:stretch>
        </p:blipFill>
        <p:spPr>
          <a:xfrm>
            <a:off x="5023082" y="1238950"/>
            <a:ext cx="3442505" cy="5315193"/>
          </a:xfrm>
          <a:prstGeom prst="rect">
            <a:avLst/>
          </a:prstGeom>
        </p:spPr>
      </p:pic>
      <p:pic>
        <p:nvPicPr>
          <p:cNvPr id="14" name="图片 13">
            <a:extLst>
              <a:ext uri="{FF2B5EF4-FFF2-40B4-BE49-F238E27FC236}">
                <a16:creationId xmlns:a16="http://schemas.microsoft.com/office/drawing/2014/main" id="{662874E6-0529-4BB7-B02A-AA89F5F6E8B7}"/>
              </a:ext>
            </a:extLst>
          </p:cNvPr>
          <p:cNvPicPr>
            <a:picLocks noChangeAspect="1"/>
          </p:cNvPicPr>
          <p:nvPr/>
        </p:nvPicPr>
        <p:blipFill>
          <a:blip r:embed="rId3"/>
          <a:stretch>
            <a:fillRect/>
          </a:stretch>
        </p:blipFill>
        <p:spPr>
          <a:xfrm>
            <a:off x="8338265" y="1122215"/>
            <a:ext cx="3554140" cy="5331211"/>
          </a:xfrm>
          <a:prstGeom prst="rect">
            <a:avLst/>
          </a:prstGeom>
        </p:spPr>
      </p:pic>
      <p:pic>
        <p:nvPicPr>
          <p:cNvPr id="16" name="图片 15">
            <a:extLst>
              <a:ext uri="{FF2B5EF4-FFF2-40B4-BE49-F238E27FC236}">
                <a16:creationId xmlns:a16="http://schemas.microsoft.com/office/drawing/2014/main" id="{9246CDE8-1CE1-4A09-85DC-C0EF2791BAF5}"/>
              </a:ext>
            </a:extLst>
          </p:cNvPr>
          <p:cNvPicPr>
            <a:picLocks noChangeAspect="1"/>
          </p:cNvPicPr>
          <p:nvPr/>
        </p:nvPicPr>
        <p:blipFill>
          <a:blip r:embed="rId4"/>
          <a:stretch>
            <a:fillRect/>
          </a:stretch>
        </p:blipFill>
        <p:spPr>
          <a:xfrm>
            <a:off x="727048" y="1471842"/>
            <a:ext cx="3671332" cy="4849408"/>
          </a:xfrm>
          <a:prstGeom prst="rect">
            <a:avLst/>
          </a:prstGeom>
        </p:spPr>
      </p:pic>
    </p:spTree>
    <p:extLst>
      <p:ext uri="{BB962C8B-B14F-4D97-AF65-F5344CB8AC3E}">
        <p14:creationId xmlns:p14="http://schemas.microsoft.com/office/powerpoint/2010/main" val="221966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a:xfrm>
            <a:off x="1133625" y="270779"/>
            <a:ext cx="10552540" cy="549274"/>
          </a:xfrm>
        </p:spPr>
        <p:txBody>
          <a:bodyPr>
            <a:normAutofit/>
          </a:bodyPr>
          <a:lstStyle/>
          <a:p>
            <a:r>
              <a:rPr lang="zh-CN" altLang="en-US" b="1" dirty="0">
                <a:solidFill>
                  <a:schemeClr val="accent5">
                    <a:lumMod val="75000"/>
                  </a:schemeClr>
                </a:solidFill>
                <a:latin typeface="微软雅黑" panose="020B0503020204020204" pitchFamily="2" charset="-122"/>
                <a:ea typeface="微软雅黑" panose="020B0503020204020204" pitchFamily="2" charset="-122"/>
              </a:rPr>
              <a:t>                    </a:t>
            </a:r>
            <a:r>
              <a:rPr lang="zh-CN" altLang="en-US" sz="3200" dirty="0">
                <a:solidFill>
                  <a:schemeClr val="accent5">
                    <a:lumMod val="75000"/>
                  </a:schemeClr>
                </a:solidFill>
                <a:latin typeface="华文行楷" panose="02010800040101010101" pitchFamily="2" charset="-122"/>
                <a:ea typeface="华文行楷" panose="02010800040101010101" pitchFamily="2" charset="-122"/>
              </a:rPr>
              <a:t>内卷</a:t>
            </a:r>
            <a:r>
              <a:rPr lang="en-US" altLang="zh-CN" sz="3200" dirty="0">
                <a:solidFill>
                  <a:schemeClr val="accent5">
                    <a:lumMod val="75000"/>
                  </a:schemeClr>
                </a:solidFill>
                <a:latin typeface="华文行楷" panose="02010800040101010101" pitchFamily="2" charset="-122"/>
                <a:ea typeface="华文行楷" panose="02010800040101010101" pitchFamily="2" charset="-122"/>
              </a:rPr>
              <a:t>=involution</a:t>
            </a:r>
            <a:r>
              <a:rPr lang="zh-CN" altLang="en-US" sz="3200" dirty="0">
                <a:solidFill>
                  <a:schemeClr val="accent5">
                    <a:lumMod val="75000"/>
                  </a:schemeClr>
                </a:solidFill>
                <a:latin typeface="华文行楷" panose="02010800040101010101" pitchFamily="2" charset="-122"/>
                <a:ea typeface="华文行楷" panose="02010800040101010101" pitchFamily="2" charset="-122"/>
              </a:rPr>
              <a:t>？</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29</a:t>
            </a:fld>
            <a:endParaRPr kumimoji="1" lang="zh-CN" altLang="en-US" dirty="0"/>
          </a:p>
        </p:txBody>
      </p:sp>
      <p:grpSp>
        <p:nvGrpSpPr>
          <p:cNvPr id="6" name="组合 5">
            <a:extLst>
              <a:ext uri="{FF2B5EF4-FFF2-40B4-BE49-F238E27FC236}">
                <a16:creationId xmlns:a16="http://schemas.microsoft.com/office/drawing/2014/main" id="{63C6BB9A-D35F-4912-AEF6-985D93F7449B}"/>
              </a:ext>
            </a:extLst>
          </p:cNvPr>
          <p:cNvGrpSpPr/>
          <p:nvPr/>
        </p:nvGrpSpPr>
        <p:grpSpPr>
          <a:xfrm>
            <a:off x="412389" y="208360"/>
            <a:ext cx="8207048" cy="6177927"/>
            <a:chOff x="412389" y="208360"/>
            <a:chExt cx="8207048" cy="6177927"/>
          </a:xfrm>
        </p:grpSpPr>
        <p:pic>
          <p:nvPicPr>
            <p:cNvPr id="11" name="图片 10">
              <a:extLst>
                <a:ext uri="{FF2B5EF4-FFF2-40B4-BE49-F238E27FC236}">
                  <a16:creationId xmlns:a16="http://schemas.microsoft.com/office/drawing/2014/main" id="{0CFA55E9-B64B-4DF1-9D1F-B149716DF3DF}"/>
                </a:ext>
              </a:extLst>
            </p:cNvPr>
            <p:cNvPicPr>
              <a:picLocks noChangeAspect="1"/>
            </p:cNvPicPr>
            <p:nvPr/>
          </p:nvPicPr>
          <p:blipFill>
            <a:blip r:embed="rId2"/>
            <a:stretch>
              <a:fillRect/>
            </a:stretch>
          </p:blipFill>
          <p:spPr>
            <a:xfrm>
              <a:off x="412389" y="2024604"/>
              <a:ext cx="1980704" cy="2436829"/>
            </a:xfrm>
            <a:prstGeom prst="rect">
              <a:avLst/>
            </a:prstGeom>
          </p:spPr>
        </p:pic>
        <p:pic>
          <p:nvPicPr>
            <p:cNvPr id="15" name="图片 14">
              <a:extLst>
                <a:ext uri="{FF2B5EF4-FFF2-40B4-BE49-F238E27FC236}">
                  <a16:creationId xmlns:a16="http://schemas.microsoft.com/office/drawing/2014/main" id="{9C25E0F0-58D3-4974-99AE-5B911E11A02B}"/>
                </a:ext>
              </a:extLst>
            </p:cNvPr>
            <p:cNvPicPr>
              <a:picLocks noChangeAspect="1"/>
            </p:cNvPicPr>
            <p:nvPr/>
          </p:nvPicPr>
          <p:blipFill>
            <a:blip r:embed="rId3"/>
            <a:stretch>
              <a:fillRect/>
            </a:stretch>
          </p:blipFill>
          <p:spPr>
            <a:xfrm>
              <a:off x="483103" y="4476080"/>
              <a:ext cx="1864172" cy="796837"/>
            </a:xfrm>
            <a:prstGeom prst="rect">
              <a:avLst/>
            </a:prstGeom>
          </p:spPr>
        </p:pic>
        <p:pic>
          <p:nvPicPr>
            <p:cNvPr id="17" name="图片 16">
              <a:extLst>
                <a:ext uri="{FF2B5EF4-FFF2-40B4-BE49-F238E27FC236}">
                  <a16:creationId xmlns:a16="http://schemas.microsoft.com/office/drawing/2014/main" id="{0C08DCC4-1E02-47BC-A06B-3C2457FFBBCD}"/>
                </a:ext>
              </a:extLst>
            </p:cNvPr>
            <p:cNvPicPr>
              <a:picLocks noChangeAspect="1"/>
            </p:cNvPicPr>
            <p:nvPr/>
          </p:nvPicPr>
          <p:blipFill>
            <a:blip r:embed="rId4"/>
            <a:stretch>
              <a:fillRect/>
            </a:stretch>
          </p:blipFill>
          <p:spPr>
            <a:xfrm>
              <a:off x="865218" y="208360"/>
              <a:ext cx="1712920" cy="585999"/>
            </a:xfrm>
            <a:prstGeom prst="rect">
              <a:avLst/>
            </a:prstGeom>
          </p:spPr>
        </p:pic>
        <p:pic>
          <p:nvPicPr>
            <p:cNvPr id="19" name="图片 18">
              <a:extLst>
                <a:ext uri="{FF2B5EF4-FFF2-40B4-BE49-F238E27FC236}">
                  <a16:creationId xmlns:a16="http://schemas.microsoft.com/office/drawing/2014/main" id="{C9B53A5C-BA5F-4FD9-BDE8-DC6CCFE379F5}"/>
                </a:ext>
              </a:extLst>
            </p:cNvPr>
            <p:cNvPicPr>
              <a:picLocks noChangeAspect="1"/>
            </p:cNvPicPr>
            <p:nvPr/>
          </p:nvPicPr>
          <p:blipFill>
            <a:blip r:embed="rId5"/>
            <a:stretch>
              <a:fillRect/>
            </a:stretch>
          </p:blipFill>
          <p:spPr>
            <a:xfrm>
              <a:off x="653336" y="954505"/>
              <a:ext cx="4035184" cy="1133845"/>
            </a:xfrm>
            <a:prstGeom prst="rect">
              <a:avLst/>
            </a:prstGeom>
          </p:spPr>
        </p:pic>
        <p:pic>
          <p:nvPicPr>
            <p:cNvPr id="21" name="图片 20">
              <a:extLst>
                <a:ext uri="{FF2B5EF4-FFF2-40B4-BE49-F238E27FC236}">
                  <a16:creationId xmlns:a16="http://schemas.microsoft.com/office/drawing/2014/main" id="{9C2F0697-0A89-46F2-89A4-F32145C3970D}"/>
                </a:ext>
              </a:extLst>
            </p:cNvPr>
            <p:cNvPicPr>
              <a:picLocks noChangeAspect="1"/>
            </p:cNvPicPr>
            <p:nvPr/>
          </p:nvPicPr>
          <p:blipFill>
            <a:blip r:embed="rId6"/>
            <a:stretch>
              <a:fillRect/>
            </a:stretch>
          </p:blipFill>
          <p:spPr>
            <a:xfrm>
              <a:off x="2408694" y="2159795"/>
              <a:ext cx="2295427" cy="1572266"/>
            </a:xfrm>
            <a:prstGeom prst="rect">
              <a:avLst/>
            </a:prstGeom>
          </p:spPr>
        </p:pic>
        <p:pic>
          <p:nvPicPr>
            <p:cNvPr id="25" name="图片 24">
              <a:extLst>
                <a:ext uri="{FF2B5EF4-FFF2-40B4-BE49-F238E27FC236}">
                  <a16:creationId xmlns:a16="http://schemas.microsoft.com/office/drawing/2014/main" id="{7470A805-42B7-44FF-A5CA-14D744B6CFAD}"/>
                </a:ext>
              </a:extLst>
            </p:cNvPr>
            <p:cNvPicPr>
              <a:picLocks noChangeAspect="1"/>
            </p:cNvPicPr>
            <p:nvPr/>
          </p:nvPicPr>
          <p:blipFill>
            <a:blip r:embed="rId7"/>
            <a:stretch>
              <a:fillRect/>
            </a:stretch>
          </p:blipFill>
          <p:spPr>
            <a:xfrm>
              <a:off x="2369349" y="3786749"/>
              <a:ext cx="2342916" cy="1469411"/>
            </a:xfrm>
            <a:prstGeom prst="rect">
              <a:avLst/>
            </a:prstGeom>
          </p:spPr>
        </p:pic>
        <p:pic>
          <p:nvPicPr>
            <p:cNvPr id="1026" name="Picture 2">
              <a:extLst>
                <a:ext uri="{FF2B5EF4-FFF2-40B4-BE49-F238E27FC236}">
                  <a16:creationId xmlns:a16="http://schemas.microsoft.com/office/drawing/2014/main" id="{9773D3DE-E64D-4A2C-8FAB-DDE17BD950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7015" y="1000649"/>
              <a:ext cx="3792422" cy="2573429"/>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形状 1">
              <a:extLst>
                <a:ext uri="{FF2B5EF4-FFF2-40B4-BE49-F238E27FC236}">
                  <a16:creationId xmlns:a16="http://schemas.microsoft.com/office/drawing/2014/main" id="{88682CDE-559F-467C-8BEC-7076CB187FC0}"/>
                </a:ext>
              </a:extLst>
            </p:cNvPr>
            <p:cNvSpPr/>
            <p:nvPr/>
          </p:nvSpPr>
          <p:spPr>
            <a:xfrm>
              <a:off x="5198882" y="1197204"/>
              <a:ext cx="113122" cy="1795973"/>
            </a:xfrm>
            <a:custGeom>
              <a:avLst/>
              <a:gdLst>
                <a:gd name="connsiteX0" fmla="*/ 61275 w 113122"/>
                <a:gd name="connsiteY0" fmla="*/ 0 h 1795973"/>
                <a:gd name="connsiteX1" fmla="*/ 94269 w 113122"/>
                <a:gd name="connsiteY1" fmla="*/ 37707 h 1795973"/>
                <a:gd name="connsiteX2" fmla="*/ 98982 w 113122"/>
                <a:gd name="connsiteY2" fmla="*/ 61274 h 1795973"/>
                <a:gd name="connsiteX3" fmla="*/ 89555 w 113122"/>
                <a:gd name="connsiteY3" fmla="*/ 141402 h 1795973"/>
                <a:gd name="connsiteX4" fmla="*/ 84842 w 113122"/>
                <a:gd name="connsiteY4" fmla="*/ 155542 h 1795973"/>
                <a:gd name="connsiteX5" fmla="*/ 75415 w 113122"/>
                <a:gd name="connsiteY5" fmla="*/ 193250 h 1795973"/>
                <a:gd name="connsiteX6" fmla="*/ 61275 w 113122"/>
                <a:gd name="connsiteY6" fmla="*/ 216817 h 1795973"/>
                <a:gd name="connsiteX7" fmla="*/ 65988 w 113122"/>
                <a:gd name="connsiteY7" fmla="*/ 659876 h 1795973"/>
                <a:gd name="connsiteX8" fmla="*/ 70702 w 113122"/>
                <a:gd name="connsiteY8" fmla="*/ 688157 h 1795973"/>
                <a:gd name="connsiteX9" fmla="*/ 84842 w 113122"/>
                <a:gd name="connsiteY9" fmla="*/ 730577 h 1795973"/>
                <a:gd name="connsiteX10" fmla="*/ 61275 w 113122"/>
                <a:gd name="connsiteY10" fmla="*/ 966248 h 1795973"/>
                <a:gd name="connsiteX11" fmla="*/ 32994 w 113122"/>
                <a:gd name="connsiteY11" fmla="*/ 1046375 h 1795973"/>
                <a:gd name="connsiteX12" fmla="*/ 18854 w 113122"/>
                <a:gd name="connsiteY12" fmla="*/ 1065229 h 1795973"/>
                <a:gd name="connsiteX13" fmla="*/ 32994 w 113122"/>
                <a:gd name="connsiteY13" fmla="*/ 1173637 h 1795973"/>
                <a:gd name="connsiteX14" fmla="*/ 51848 w 113122"/>
                <a:gd name="connsiteY14" fmla="*/ 1230198 h 1795973"/>
                <a:gd name="connsiteX15" fmla="*/ 56561 w 113122"/>
                <a:gd name="connsiteY15" fmla="*/ 1263192 h 1795973"/>
                <a:gd name="connsiteX16" fmla="*/ 65988 w 113122"/>
                <a:gd name="connsiteY16" fmla="*/ 1282045 h 1795973"/>
                <a:gd name="connsiteX17" fmla="*/ 70702 w 113122"/>
                <a:gd name="connsiteY17" fmla="*/ 1300899 h 1795973"/>
                <a:gd name="connsiteX18" fmla="*/ 84842 w 113122"/>
                <a:gd name="connsiteY18" fmla="*/ 1343320 h 1795973"/>
                <a:gd name="connsiteX19" fmla="*/ 98982 w 113122"/>
                <a:gd name="connsiteY19" fmla="*/ 1494149 h 1795973"/>
                <a:gd name="connsiteX20" fmla="*/ 113122 w 113122"/>
                <a:gd name="connsiteY20" fmla="*/ 1517716 h 1795973"/>
                <a:gd name="connsiteX21" fmla="*/ 103695 w 113122"/>
                <a:gd name="connsiteY21" fmla="*/ 1635551 h 1795973"/>
                <a:gd name="connsiteX22" fmla="*/ 94269 w 113122"/>
                <a:gd name="connsiteY22" fmla="*/ 1654404 h 1795973"/>
                <a:gd name="connsiteX23" fmla="*/ 89555 w 113122"/>
                <a:gd name="connsiteY23" fmla="*/ 1696825 h 1795973"/>
                <a:gd name="connsiteX24" fmla="*/ 75415 w 113122"/>
                <a:gd name="connsiteY24" fmla="*/ 1701538 h 1795973"/>
                <a:gd name="connsiteX25" fmla="*/ 56561 w 113122"/>
                <a:gd name="connsiteY25" fmla="*/ 1758099 h 1795973"/>
                <a:gd name="connsiteX26" fmla="*/ 47134 w 113122"/>
                <a:gd name="connsiteY26" fmla="*/ 1791093 h 1795973"/>
                <a:gd name="connsiteX27" fmla="*/ 0 w 113122"/>
                <a:gd name="connsiteY27" fmla="*/ 1795806 h 179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122" h="1795973">
                  <a:moveTo>
                    <a:pt x="61275" y="0"/>
                  </a:moveTo>
                  <a:cubicBezTo>
                    <a:pt x="67445" y="6170"/>
                    <a:pt x="89593" y="25237"/>
                    <a:pt x="94269" y="37707"/>
                  </a:cubicBezTo>
                  <a:cubicBezTo>
                    <a:pt x="97082" y="45208"/>
                    <a:pt x="97411" y="53418"/>
                    <a:pt x="98982" y="61274"/>
                  </a:cubicBezTo>
                  <a:cubicBezTo>
                    <a:pt x="95840" y="87983"/>
                    <a:pt x="93544" y="114806"/>
                    <a:pt x="89555" y="141402"/>
                  </a:cubicBezTo>
                  <a:cubicBezTo>
                    <a:pt x="88818" y="146315"/>
                    <a:pt x="86149" y="150749"/>
                    <a:pt x="84842" y="155542"/>
                  </a:cubicBezTo>
                  <a:cubicBezTo>
                    <a:pt x="81433" y="168042"/>
                    <a:pt x="80066" y="181157"/>
                    <a:pt x="75415" y="193250"/>
                  </a:cubicBezTo>
                  <a:cubicBezTo>
                    <a:pt x="72126" y="201801"/>
                    <a:pt x="65988" y="208961"/>
                    <a:pt x="61275" y="216817"/>
                  </a:cubicBezTo>
                  <a:cubicBezTo>
                    <a:pt x="29320" y="376570"/>
                    <a:pt x="53018" y="249187"/>
                    <a:pt x="65988" y="659876"/>
                  </a:cubicBezTo>
                  <a:cubicBezTo>
                    <a:pt x="66290" y="669428"/>
                    <a:pt x="68239" y="678923"/>
                    <a:pt x="70702" y="688157"/>
                  </a:cubicBezTo>
                  <a:cubicBezTo>
                    <a:pt x="74543" y="702559"/>
                    <a:pt x="80129" y="716437"/>
                    <a:pt x="84842" y="730577"/>
                  </a:cubicBezTo>
                  <a:cubicBezTo>
                    <a:pt x="76310" y="892686"/>
                    <a:pt x="89292" y="863521"/>
                    <a:pt x="61275" y="966248"/>
                  </a:cubicBezTo>
                  <a:cubicBezTo>
                    <a:pt x="54596" y="990739"/>
                    <a:pt x="45645" y="1023182"/>
                    <a:pt x="32994" y="1046375"/>
                  </a:cubicBezTo>
                  <a:cubicBezTo>
                    <a:pt x="29232" y="1053272"/>
                    <a:pt x="23567" y="1058944"/>
                    <a:pt x="18854" y="1065229"/>
                  </a:cubicBezTo>
                  <a:cubicBezTo>
                    <a:pt x="10153" y="1126143"/>
                    <a:pt x="12202" y="1082154"/>
                    <a:pt x="32994" y="1173637"/>
                  </a:cubicBezTo>
                  <a:cubicBezTo>
                    <a:pt x="43737" y="1220906"/>
                    <a:pt x="28696" y="1183895"/>
                    <a:pt x="51848" y="1230198"/>
                  </a:cubicBezTo>
                  <a:cubicBezTo>
                    <a:pt x="53419" y="1241196"/>
                    <a:pt x="53638" y="1252474"/>
                    <a:pt x="56561" y="1263192"/>
                  </a:cubicBezTo>
                  <a:cubicBezTo>
                    <a:pt x="58410" y="1269971"/>
                    <a:pt x="63521" y="1275466"/>
                    <a:pt x="65988" y="1282045"/>
                  </a:cubicBezTo>
                  <a:cubicBezTo>
                    <a:pt x="68263" y="1288111"/>
                    <a:pt x="68797" y="1294707"/>
                    <a:pt x="70702" y="1300899"/>
                  </a:cubicBezTo>
                  <a:cubicBezTo>
                    <a:pt x="75085" y="1315145"/>
                    <a:pt x="84842" y="1343320"/>
                    <a:pt x="84842" y="1343320"/>
                  </a:cubicBezTo>
                  <a:cubicBezTo>
                    <a:pt x="87331" y="1375685"/>
                    <a:pt x="94042" y="1470436"/>
                    <a:pt x="98982" y="1494149"/>
                  </a:cubicBezTo>
                  <a:cubicBezTo>
                    <a:pt x="100850" y="1503118"/>
                    <a:pt x="108409" y="1509860"/>
                    <a:pt x="113122" y="1517716"/>
                  </a:cubicBezTo>
                  <a:cubicBezTo>
                    <a:pt x="109980" y="1556994"/>
                    <a:pt x="109079" y="1596517"/>
                    <a:pt x="103695" y="1635551"/>
                  </a:cubicBezTo>
                  <a:cubicBezTo>
                    <a:pt x="102735" y="1642511"/>
                    <a:pt x="95849" y="1647558"/>
                    <a:pt x="94269" y="1654404"/>
                  </a:cubicBezTo>
                  <a:cubicBezTo>
                    <a:pt x="91070" y="1668267"/>
                    <a:pt x="94839" y="1683615"/>
                    <a:pt x="89555" y="1696825"/>
                  </a:cubicBezTo>
                  <a:cubicBezTo>
                    <a:pt x="87710" y="1701438"/>
                    <a:pt x="80128" y="1699967"/>
                    <a:pt x="75415" y="1701538"/>
                  </a:cubicBezTo>
                  <a:cubicBezTo>
                    <a:pt x="51793" y="1756656"/>
                    <a:pt x="67857" y="1712916"/>
                    <a:pt x="56561" y="1758099"/>
                  </a:cubicBezTo>
                  <a:cubicBezTo>
                    <a:pt x="53787" y="1769196"/>
                    <a:pt x="54666" y="1782485"/>
                    <a:pt x="47134" y="1791093"/>
                  </a:cubicBezTo>
                  <a:cubicBezTo>
                    <a:pt x="41662" y="1797346"/>
                    <a:pt x="6281" y="1795806"/>
                    <a:pt x="0" y="1795806"/>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E53416F-56C2-4565-9C2D-CA6871928BC8}"/>
                </a:ext>
              </a:extLst>
            </p:cNvPr>
            <p:cNvSpPr txBox="1"/>
            <p:nvPr/>
          </p:nvSpPr>
          <p:spPr>
            <a:xfrm>
              <a:off x="5232904" y="3961188"/>
              <a:ext cx="2508572" cy="830997"/>
            </a:xfrm>
            <a:prstGeom prst="rect">
              <a:avLst/>
            </a:prstGeom>
            <a:noFill/>
          </p:spPr>
          <p:txBody>
            <a:bodyPr wrap="square" rtlCol="0">
              <a:spAutoFit/>
            </a:bodyPr>
            <a:lstStyle/>
            <a:p>
              <a:r>
                <a:rPr lang="zh-CN" altLang="en-US" sz="2400" b="1" dirty="0">
                  <a:solidFill>
                    <a:srgbClr val="FF0000"/>
                  </a:solidFill>
                  <a:latin typeface="华文行楷" panose="02010800040101010101" pitchFamily="2" charset="-122"/>
                  <a:ea typeface="华文行楷" panose="02010800040101010101" pitchFamily="2" charset="-122"/>
                  <a:cs typeface="Times New Roman" pitchFamily="18" charset="0"/>
                </a:rPr>
                <a:t>种瓜得瓜，种豆得豆，不要要分！</a:t>
              </a:r>
            </a:p>
          </p:txBody>
        </p:sp>
        <p:sp>
          <p:nvSpPr>
            <p:cNvPr id="9" name="文本框 8">
              <a:extLst>
                <a:ext uri="{FF2B5EF4-FFF2-40B4-BE49-F238E27FC236}">
                  <a16:creationId xmlns:a16="http://schemas.microsoft.com/office/drawing/2014/main" id="{8E879DDE-1375-4DE4-91F2-8952A14E02E8}"/>
                </a:ext>
              </a:extLst>
            </p:cNvPr>
            <p:cNvSpPr txBox="1"/>
            <p:nvPr/>
          </p:nvSpPr>
          <p:spPr>
            <a:xfrm>
              <a:off x="5496825" y="5032112"/>
              <a:ext cx="1826141" cy="584775"/>
            </a:xfrm>
            <a:prstGeom prst="rect">
              <a:avLst/>
            </a:prstGeom>
            <a:noFill/>
          </p:spPr>
          <p:txBody>
            <a:bodyPr wrap="none" rtlCol="0">
              <a:spAutoFit/>
            </a:bodyPr>
            <a:lstStyle/>
            <a:p>
              <a:r>
                <a:rPr lang="zh-CN" altLang="en-US" sz="3200" dirty="0">
                  <a:solidFill>
                    <a:srgbClr val="FF0000"/>
                  </a:solidFill>
                  <a:latin typeface="华文彩云" panose="02010800040101010101" pitchFamily="2" charset="-122"/>
                  <a:ea typeface="华文彩云" panose="02010800040101010101" pitchFamily="2" charset="-122"/>
                </a:rPr>
                <a:t>实验减负</a:t>
              </a:r>
            </a:p>
          </p:txBody>
        </p:sp>
        <p:pic>
          <p:nvPicPr>
            <p:cNvPr id="8" name="图片 7">
              <a:extLst>
                <a:ext uri="{FF2B5EF4-FFF2-40B4-BE49-F238E27FC236}">
                  <a16:creationId xmlns:a16="http://schemas.microsoft.com/office/drawing/2014/main" id="{31056001-1EA5-4F0C-B845-65B571790D68}"/>
                </a:ext>
              </a:extLst>
            </p:cNvPr>
            <p:cNvPicPr>
              <a:picLocks noChangeAspect="1"/>
            </p:cNvPicPr>
            <p:nvPr/>
          </p:nvPicPr>
          <p:blipFill>
            <a:blip r:embed="rId9"/>
            <a:stretch>
              <a:fillRect/>
            </a:stretch>
          </p:blipFill>
          <p:spPr>
            <a:xfrm>
              <a:off x="483103" y="5272917"/>
              <a:ext cx="1526439" cy="1113370"/>
            </a:xfrm>
            <a:prstGeom prst="rect">
              <a:avLst/>
            </a:prstGeom>
          </p:spPr>
        </p:pic>
      </p:grpSp>
      <p:grpSp>
        <p:nvGrpSpPr>
          <p:cNvPr id="10" name="组合 9">
            <a:extLst>
              <a:ext uri="{FF2B5EF4-FFF2-40B4-BE49-F238E27FC236}">
                <a16:creationId xmlns:a16="http://schemas.microsoft.com/office/drawing/2014/main" id="{AB06945F-7E2A-4865-9A5C-901395293D1C}"/>
              </a:ext>
            </a:extLst>
          </p:cNvPr>
          <p:cNvGrpSpPr/>
          <p:nvPr/>
        </p:nvGrpSpPr>
        <p:grpSpPr>
          <a:xfrm>
            <a:off x="8409720" y="932554"/>
            <a:ext cx="3680410" cy="5529916"/>
            <a:chOff x="8409720" y="932554"/>
            <a:chExt cx="3680410" cy="5529916"/>
          </a:xfrm>
        </p:grpSpPr>
        <p:pic>
          <p:nvPicPr>
            <p:cNvPr id="29" name="图片 28">
              <a:extLst>
                <a:ext uri="{FF2B5EF4-FFF2-40B4-BE49-F238E27FC236}">
                  <a16:creationId xmlns:a16="http://schemas.microsoft.com/office/drawing/2014/main" id="{087EA30B-7432-45E6-9ED4-4B03429B94D3}"/>
                </a:ext>
              </a:extLst>
            </p:cNvPr>
            <p:cNvPicPr>
              <a:picLocks noChangeAspect="1"/>
            </p:cNvPicPr>
            <p:nvPr/>
          </p:nvPicPr>
          <p:blipFill>
            <a:blip r:embed="rId10"/>
            <a:stretch>
              <a:fillRect/>
            </a:stretch>
          </p:blipFill>
          <p:spPr>
            <a:xfrm>
              <a:off x="8409720" y="3889041"/>
              <a:ext cx="3243788" cy="2573429"/>
            </a:xfrm>
            <a:prstGeom prst="rect">
              <a:avLst/>
            </a:prstGeom>
          </p:spPr>
        </p:pic>
        <p:pic>
          <p:nvPicPr>
            <p:cNvPr id="27" name="图片 26">
              <a:extLst>
                <a:ext uri="{FF2B5EF4-FFF2-40B4-BE49-F238E27FC236}">
                  <a16:creationId xmlns:a16="http://schemas.microsoft.com/office/drawing/2014/main" id="{6AD090E0-A970-4C20-B030-C7B39E43E9CA}"/>
                </a:ext>
              </a:extLst>
            </p:cNvPr>
            <p:cNvPicPr>
              <a:picLocks noChangeAspect="1"/>
            </p:cNvPicPr>
            <p:nvPr/>
          </p:nvPicPr>
          <p:blipFill>
            <a:blip r:embed="rId11"/>
            <a:stretch>
              <a:fillRect/>
            </a:stretch>
          </p:blipFill>
          <p:spPr>
            <a:xfrm>
              <a:off x="8409720" y="932554"/>
              <a:ext cx="3680410" cy="2854195"/>
            </a:xfrm>
            <a:prstGeom prst="rect">
              <a:avLst/>
            </a:prstGeom>
          </p:spPr>
        </p:pic>
      </p:grpSp>
    </p:spTree>
    <p:extLst>
      <p:ext uri="{BB962C8B-B14F-4D97-AF65-F5344CB8AC3E}">
        <p14:creationId xmlns:p14="http://schemas.microsoft.com/office/powerpoint/2010/main" val="672160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北京邮电大学计算机类专业培养方案（</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2020/2021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版）</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3</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p:txBody>
          <a:bodyPr/>
          <a:lstStyle/>
          <a:p>
            <a:r>
              <a:rPr kumimoji="1" lang="en-US" altLang="zh-CN" dirty="0"/>
              <a:t>01</a:t>
            </a:r>
            <a:endParaRPr kumimoji="1" lang="zh-CN" altLang="en-US" dirty="0"/>
          </a:p>
        </p:txBody>
      </p:sp>
      <p:sp>
        <p:nvSpPr>
          <p:cNvPr id="24" name="TextBox 23"/>
          <p:cNvSpPr txBox="1"/>
          <p:nvPr/>
        </p:nvSpPr>
        <p:spPr>
          <a:xfrm>
            <a:off x="8141887" y="6434848"/>
            <a:ext cx="2044149" cy="369332"/>
          </a:xfrm>
          <a:prstGeom prst="rect">
            <a:avLst/>
          </a:prstGeom>
          <a:noFill/>
        </p:spPr>
        <p:txBody>
          <a:bodyPr wrap="none" rtlCol="0">
            <a:spAutoFit/>
          </a:bodyPr>
          <a:lstStyle/>
          <a:p>
            <a:r>
              <a:rPr lang="zh-CN" altLang="zh-CN" b="1" dirty="0"/>
              <a:t>课程地图</a:t>
            </a:r>
            <a:r>
              <a:rPr lang="zh-CN" altLang="en-US" b="1" dirty="0"/>
              <a:t>（部分）</a:t>
            </a:r>
            <a:endParaRPr lang="zh-CN" altLang="en-US"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96" y="914399"/>
            <a:ext cx="6948403" cy="5481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任意多边形 24"/>
          <p:cNvSpPr/>
          <p:nvPr/>
        </p:nvSpPr>
        <p:spPr>
          <a:xfrm>
            <a:off x="7124268" y="2662177"/>
            <a:ext cx="1164492" cy="393540"/>
          </a:xfrm>
          <a:custGeom>
            <a:avLst/>
            <a:gdLst>
              <a:gd name="connsiteX0" fmla="*/ 62523 w 1164492"/>
              <a:gd name="connsiteY0" fmla="*/ 91295 h 646187"/>
              <a:gd name="connsiteX1" fmla="*/ 109415 w 1164492"/>
              <a:gd name="connsiteY1" fmla="*/ 67849 h 646187"/>
              <a:gd name="connsiteX2" fmla="*/ 515815 w 1164492"/>
              <a:gd name="connsiteY2" fmla="*/ 28772 h 646187"/>
              <a:gd name="connsiteX3" fmla="*/ 969107 w 1164492"/>
              <a:gd name="connsiteY3" fmla="*/ 28772 h 646187"/>
              <a:gd name="connsiteX4" fmla="*/ 1016000 w 1164492"/>
              <a:gd name="connsiteY4" fmla="*/ 75664 h 646187"/>
              <a:gd name="connsiteX5" fmla="*/ 1047261 w 1164492"/>
              <a:gd name="connsiteY5" fmla="*/ 122557 h 646187"/>
              <a:gd name="connsiteX6" fmla="*/ 1055077 w 1164492"/>
              <a:gd name="connsiteY6" fmla="*/ 146003 h 646187"/>
              <a:gd name="connsiteX7" fmla="*/ 1109784 w 1164492"/>
              <a:gd name="connsiteY7" fmla="*/ 216341 h 646187"/>
              <a:gd name="connsiteX8" fmla="*/ 1117600 w 1164492"/>
              <a:gd name="connsiteY8" fmla="*/ 239787 h 646187"/>
              <a:gd name="connsiteX9" fmla="*/ 1133230 w 1164492"/>
              <a:gd name="connsiteY9" fmla="*/ 271049 h 646187"/>
              <a:gd name="connsiteX10" fmla="*/ 1141046 w 1164492"/>
              <a:gd name="connsiteY10" fmla="*/ 302310 h 646187"/>
              <a:gd name="connsiteX11" fmla="*/ 1148861 w 1164492"/>
              <a:gd name="connsiteY11" fmla="*/ 325757 h 646187"/>
              <a:gd name="connsiteX12" fmla="*/ 1156677 w 1164492"/>
              <a:gd name="connsiteY12" fmla="*/ 372649 h 646187"/>
              <a:gd name="connsiteX13" fmla="*/ 1164492 w 1164492"/>
              <a:gd name="connsiteY13" fmla="*/ 403910 h 646187"/>
              <a:gd name="connsiteX14" fmla="*/ 1125415 w 1164492"/>
              <a:gd name="connsiteY14" fmla="*/ 568033 h 646187"/>
              <a:gd name="connsiteX15" fmla="*/ 1101969 w 1164492"/>
              <a:gd name="connsiteY15" fmla="*/ 575849 h 646187"/>
              <a:gd name="connsiteX16" fmla="*/ 1055077 w 1164492"/>
              <a:gd name="connsiteY16" fmla="*/ 583664 h 646187"/>
              <a:gd name="connsiteX17" fmla="*/ 953477 w 1164492"/>
              <a:gd name="connsiteY17" fmla="*/ 599295 h 646187"/>
              <a:gd name="connsiteX18" fmla="*/ 922215 w 1164492"/>
              <a:gd name="connsiteY18" fmla="*/ 607110 h 646187"/>
              <a:gd name="connsiteX19" fmla="*/ 804984 w 1164492"/>
              <a:gd name="connsiteY19" fmla="*/ 614926 h 646187"/>
              <a:gd name="connsiteX20" fmla="*/ 773723 w 1164492"/>
              <a:gd name="connsiteY20" fmla="*/ 622741 h 646187"/>
              <a:gd name="connsiteX21" fmla="*/ 742461 w 1164492"/>
              <a:gd name="connsiteY21" fmla="*/ 638372 h 646187"/>
              <a:gd name="connsiteX22" fmla="*/ 429846 w 1164492"/>
              <a:gd name="connsiteY22" fmla="*/ 646187 h 646187"/>
              <a:gd name="connsiteX23" fmla="*/ 289169 w 1164492"/>
              <a:gd name="connsiteY23" fmla="*/ 638372 h 646187"/>
              <a:gd name="connsiteX24" fmla="*/ 273538 w 1164492"/>
              <a:gd name="connsiteY24" fmla="*/ 614926 h 646187"/>
              <a:gd name="connsiteX25" fmla="*/ 242277 w 1164492"/>
              <a:gd name="connsiteY25" fmla="*/ 607110 h 646187"/>
              <a:gd name="connsiteX26" fmla="*/ 156307 w 1164492"/>
              <a:gd name="connsiteY26" fmla="*/ 599295 h 646187"/>
              <a:gd name="connsiteX27" fmla="*/ 132861 w 1164492"/>
              <a:gd name="connsiteY27" fmla="*/ 591480 h 646187"/>
              <a:gd name="connsiteX28" fmla="*/ 85969 w 1164492"/>
              <a:gd name="connsiteY28" fmla="*/ 583664 h 646187"/>
              <a:gd name="connsiteX29" fmla="*/ 23446 w 1164492"/>
              <a:gd name="connsiteY29" fmla="*/ 513326 h 646187"/>
              <a:gd name="connsiteX30" fmla="*/ 0 w 1164492"/>
              <a:gd name="connsiteY30" fmla="*/ 489880 h 646187"/>
              <a:gd name="connsiteX31" fmla="*/ 7815 w 1164492"/>
              <a:gd name="connsiteY31" fmla="*/ 380464 h 646187"/>
              <a:gd name="connsiteX32" fmla="*/ 39077 w 1164492"/>
              <a:gd name="connsiteY32" fmla="*/ 333572 h 646187"/>
              <a:gd name="connsiteX33" fmla="*/ 62523 w 1164492"/>
              <a:gd name="connsiteY33" fmla="*/ 286680 h 646187"/>
              <a:gd name="connsiteX34" fmla="*/ 78154 w 1164492"/>
              <a:gd name="connsiteY34" fmla="*/ 263233 h 646187"/>
              <a:gd name="connsiteX35" fmla="*/ 70338 w 1164492"/>
              <a:gd name="connsiteY35" fmla="*/ 216341 h 646187"/>
              <a:gd name="connsiteX36" fmla="*/ 46892 w 1164492"/>
              <a:gd name="connsiteY36" fmla="*/ 192895 h 646187"/>
              <a:gd name="connsiteX37" fmla="*/ 62523 w 1164492"/>
              <a:gd name="connsiteY37" fmla="*/ 91295 h 64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492" h="646187">
                <a:moveTo>
                  <a:pt x="62523" y="91295"/>
                </a:moveTo>
                <a:cubicBezTo>
                  <a:pt x="72944" y="70454"/>
                  <a:pt x="93189" y="74339"/>
                  <a:pt x="109415" y="67849"/>
                </a:cubicBezTo>
                <a:cubicBezTo>
                  <a:pt x="252810" y="10492"/>
                  <a:pt x="306304" y="38517"/>
                  <a:pt x="515815" y="28772"/>
                </a:cubicBezTo>
                <a:cubicBezTo>
                  <a:pt x="674733" y="-10955"/>
                  <a:pt x="652185" y="-8202"/>
                  <a:pt x="969107" y="28772"/>
                </a:cubicBezTo>
                <a:cubicBezTo>
                  <a:pt x="991063" y="31334"/>
                  <a:pt x="1016000" y="75664"/>
                  <a:pt x="1016000" y="75664"/>
                </a:cubicBezTo>
                <a:cubicBezTo>
                  <a:pt x="1034581" y="131410"/>
                  <a:pt x="1008235" y="64017"/>
                  <a:pt x="1047261" y="122557"/>
                </a:cubicBezTo>
                <a:cubicBezTo>
                  <a:pt x="1051831" y="129412"/>
                  <a:pt x="1050507" y="139148"/>
                  <a:pt x="1055077" y="146003"/>
                </a:cubicBezTo>
                <a:cubicBezTo>
                  <a:pt x="1082052" y="186464"/>
                  <a:pt x="1088972" y="153910"/>
                  <a:pt x="1109784" y="216341"/>
                </a:cubicBezTo>
                <a:cubicBezTo>
                  <a:pt x="1112389" y="224156"/>
                  <a:pt x="1114355" y="232215"/>
                  <a:pt x="1117600" y="239787"/>
                </a:cubicBezTo>
                <a:cubicBezTo>
                  <a:pt x="1122189" y="250496"/>
                  <a:pt x="1129139" y="260140"/>
                  <a:pt x="1133230" y="271049"/>
                </a:cubicBezTo>
                <a:cubicBezTo>
                  <a:pt x="1137001" y="281106"/>
                  <a:pt x="1138095" y="291982"/>
                  <a:pt x="1141046" y="302310"/>
                </a:cubicBezTo>
                <a:cubicBezTo>
                  <a:pt x="1143309" y="310231"/>
                  <a:pt x="1147074" y="317715"/>
                  <a:pt x="1148861" y="325757"/>
                </a:cubicBezTo>
                <a:cubicBezTo>
                  <a:pt x="1152299" y="341226"/>
                  <a:pt x="1153569" y="357110"/>
                  <a:pt x="1156677" y="372649"/>
                </a:cubicBezTo>
                <a:cubicBezTo>
                  <a:pt x="1158784" y="383181"/>
                  <a:pt x="1161887" y="393490"/>
                  <a:pt x="1164492" y="403910"/>
                </a:cubicBezTo>
                <a:cubicBezTo>
                  <a:pt x="1158547" y="454438"/>
                  <a:pt x="1172343" y="528926"/>
                  <a:pt x="1125415" y="568033"/>
                </a:cubicBezTo>
                <a:cubicBezTo>
                  <a:pt x="1119086" y="573307"/>
                  <a:pt x="1110011" y="574062"/>
                  <a:pt x="1101969" y="575849"/>
                </a:cubicBezTo>
                <a:cubicBezTo>
                  <a:pt x="1086500" y="579287"/>
                  <a:pt x="1070708" y="581059"/>
                  <a:pt x="1055077" y="583664"/>
                </a:cubicBezTo>
                <a:cubicBezTo>
                  <a:pt x="1000680" y="601797"/>
                  <a:pt x="1059253" y="584185"/>
                  <a:pt x="953477" y="599295"/>
                </a:cubicBezTo>
                <a:cubicBezTo>
                  <a:pt x="942844" y="600814"/>
                  <a:pt x="932897" y="605986"/>
                  <a:pt x="922215" y="607110"/>
                </a:cubicBezTo>
                <a:cubicBezTo>
                  <a:pt x="883266" y="611210"/>
                  <a:pt x="844061" y="612321"/>
                  <a:pt x="804984" y="614926"/>
                </a:cubicBezTo>
                <a:cubicBezTo>
                  <a:pt x="794564" y="617531"/>
                  <a:pt x="783780" y="618970"/>
                  <a:pt x="773723" y="622741"/>
                </a:cubicBezTo>
                <a:cubicBezTo>
                  <a:pt x="762814" y="626832"/>
                  <a:pt x="754085" y="637579"/>
                  <a:pt x="742461" y="638372"/>
                </a:cubicBezTo>
                <a:cubicBezTo>
                  <a:pt x="638465" y="645463"/>
                  <a:pt x="534051" y="643582"/>
                  <a:pt x="429846" y="646187"/>
                </a:cubicBezTo>
                <a:cubicBezTo>
                  <a:pt x="382954" y="643582"/>
                  <a:pt x="335222" y="647582"/>
                  <a:pt x="289169" y="638372"/>
                </a:cubicBezTo>
                <a:cubicBezTo>
                  <a:pt x="279958" y="636530"/>
                  <a:pt x="281353" y="620136"/>
                  <a:pt x="273538" y="614926"/>
                </a:cubicBezTo>
                <a:cubicBezTo>
                  <a:pt x="264601" y="608968"/>
                  <a:pt x="252924" y="608530"/>
                  <a:pt x="242277" y="607110"/>
                </a:cubicBezTo>
                <a:cubicBezTo>
                  <a:pt x="213755" y="603307"/>
                  <a:pt x="184964" y="601900"/>
                  <a:pt x="156307" y="599295"/>
                </a:cubicBezTo>
                <a:cubicBezTo>
                  <a:pt x="148492" y="596690"/>
                  <a:pt x="140903" y="593267"/>
                  <a:pt x="132861" y="591480"/>
                </a:cubicBezTo>
                <a:cubicBezTo>
                  <a:pt x="117392" y="588042"/>
                  <a:pt x="99657" y="591649"/>
                  <a:pt x="85969" y="583664"/>
                </a:cubicBezTo>
                <a:cubicBezTo>
                  <a:pt x="36674" y="554908"/>
                  <a:pt x="49538" y="544636"/>
                  <a:pt x="23446" y="513326"/>
                </a:cubicBezTo>
                <a:cubicBezTo>
                  <a:pt x="16370" y="504835"/>
                  <a:pt x="7815" y="497695"/>
                  <a:pt x="0" y="489880"/>
                </a:cubicBezTo>
                <a:cubicBezTo>
                  <a:pt x="2605" y="453408"/>
                  <a:pt x="-1053" y="415937"/>
                  <a:pt x="7815" y="380464"/>
                </a:cubicBezTo>
                <a:cubicBezTo>
                  <a:pt x="12371" y="362239"/>
                  <a:pt x="28656" y="349203"/>
                  <a:pt x="39077" y="333572"/>
                </a:cubicBezTo>
                <a:cubicBezTo>
                  <a:pt x="83867" y="266387"/>
                  <a:pt x="30169" y="351387"/>
                  <a:pt x="62523" y="286680"/>
                </a:cubicBezTo>
                <a:cubicBezTo>
                  <a:pt x="66724" y="278279"/>
                  <a:pt x="72944" y="271049"/>
                  <a:pt x="78154" y="263233"/>
                </a:cubicBezTo>
                <a:cubicBezTo>
                  <a:pt x="75549" y="247602"/>
                  <a:pt x="76774" y="230821"/>
                  <a:pt x="70338" y="216341"/>
                </a:cubicBezTo>
                <a:cubicBezTo>
                  <a:pt x="65849" y="206241"/>
                  <a:pt x="49060" y="203733"/>
                  <a:pt x="46892" y="192895"/>
                </a:cubicBezTo>
                <a:cubicBezTo>
                  <a:pt x="40761" y="162240"/>
                  <a:pt x="52102" y="112136"/>
                  <a:pt x="62523" y="91295"/>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对象 25"/>
          <p:cNvGraphicFramePr>
            <a:graphicFrameLocks noChangeAspect="1"/>
          </p:cNvGraphicFramePr>
          <p:nvPr/>
        </p:nvGraphicFramePr>
        <p:xfrm>
          <a:off x="550984" y="1141888"/>
          <a:ext cx="2965214" cy="1709156"/>
        </p:xfrm>
        <a:graphic>
          <a:graphicData uri="http://schemas.openxmlformats.org/presentationml/2006/ole">
            <mc:AlternateContent xmlns:mc="http://schemas.openxmlformats.org/markup-compatibility/2006">
              <mc:Choice xmlns:v="urn:schemas-microsoft-com:vml" Requires="v">
                <p:oleObj name="Acrobat Document" showAsIcon="1" r:id="rId3" imgW="914400" imgH="787320" progId="AcroExch.Document.DC">
                  <p:embed/>
                </p:oleObj>
              </mc:Choice>
              <mc:Fallback>
                <p:oleObj name="Acrobat Document" showAsIcon="1" r:id="rId3" imgW="914400" imgH="787320" progId="AcroExch.Document.DC">
                  <p:embed/>
                  <p:pic>
                    <p:nvPicPr>
                      <p:cNvPr id="26" name="对象 25"/>
                      <p:cNvPicPr/>
                      <p:nvPr/>
                    </p:nvPicPr>
                    <p:blipFill>
                      <a:blip r:embed="rId4"/>
                      <a:stretch>
                        <a:fillRect/>
                      </a:stretch>
                    </p:blipFill>
                    <p:spPr>
                      <a:xfrm>
                        <a:off x="550984" y="1141888"/>
                        <a:ext cx="2965214" cy="1709156"/>
                      </a:xfrm>
                      <a:prstGeom prst="rect">
                        <a:avLst/>
                      </a:prstGeom>
                    </p:spPr>
                  </p:pic>
                </p:oleObj>
              </mc:Fallback>
            </mc:AlternateContent>
          </a:graphicData>
        </a:graphic>
      </p:graphicFrame>
      <p:sp>
        <p:nvSpPr>
          <p:cNvPr id="27" name="TextBox 26"/>
          <p:cNvSpPr txBox="1"/>
          <p:nvPr/>
        </p:nvSpPr>
        <p:spPr>
          <a:xfrm>
            <a:off x="319544" y="2616636"/>
            <a:ext cx="5017476" cy="378052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a:t>定位</a:t>
            </a:r>
            <a:endParaRPr lang="en-US" altLang="zh-CN" dirty="0"/>
          </a:p>
          <a:p>
            <a:pPr>
              <a:lnSpc>
                <a:spcPct val="150000"/>
              </a:lnSpc>
            </a:pPr>
            <a:r>
              <a:rPr lang="en-US" altLang="zh-CN" b="1" dirty="0"/>
              <a:t>     </a:t>
            </a:r>
            <a:r>
              <a:rPr lang="en-US" altLang="zh-CN" dirty="0"/>
              <a:t>….</a:t>
            </a:r>
            <a:r>
              <a:rPr lang="zh-CN" altLang="zh-CN" dirty="0"/>
              <a:t>宽口径高水平工程技术人才</a:t>
            </a:r>
            <a:r>
              <a:rPr lang="zh-CN" altLang="en-US" dirty="0"/>
              <a:t>（面向</a:t>
            </a:r>
            <a:r>
              <a:rPr lang="zh-CN" altLang="zh-CN" dirty="0"/>
              <a:t>计算机系统及网络领域</a:t>
            </a:r>
            <a:r>
              <a:rPr lang="zh-CN" altLang="en-US" dirty="0"/>
              <a:t>）</a:t>
            </a:r>
            <a:endParaRPr lang="en-US" altLang="zh-CN" dirty="0"/>
          </a:p>
          <a:p>
            <a:pPr marL="285750" indent="-285750">
              <a:lnSpc>
                <a:spcPct val="150000"/>
              </a:lnSpc>
              <a:buFont typeface="Wingdings" panose="05000000000000000000" pitchFamily="2" charset="2"/>
              <a:buChar char="u"/>
            </a:pPr>
            <a:r>
              <a:rPr lang="zh-CN" altLang="en-US" dirty="0">
                <a:solidFill>
                  <a:srgbClr val="FF0000"/>
                </a:solidFill>
              </a:rPr>
              <a:t>复杂工程问题解决能力</a:t>
            </a:r>
            <a:endParaRPr lang="en-US" altLang="zh-CN" dirty="0">
              <a:solidFill>
                <a:srgbClr val="FF0000"/>
              </a:solidFill>
            </a:endParaRPr>
          </a:p>
          <a:p>
            <a:pPr marL="285750" indent="-285750">
              <a:lnSpc>
                <a:spcPct val="150000"/>
              </a:lnSpc>
              <a:buFont typeface="Wingdings" panose="05000000000000000000" pitchFamily="2" charset="2"/>
              <a:buChar char="u"/>
            </a:pPr>
            <a:r>
              <a:rPr lang="zh-CN" altLang="en-US" dirty="0"/>
              <a:t>预期要求</a:t>
            </a:r>
            <a:endParaRPr lang="en-US" altLang="zh-CN" dirty="0"/>
          </a:p>
          <a:p>
            <a:pPr>
              <a:lnSpc>
                <a:spcPct val="150000"/>
              </a:lnSpc>
            </a:pPr>
            <a:r>
              <a:rPr lang="en-US" altLang="zh-CN" dirty="0"/>
              <a:t>       </a:t>
            </a:r>
            <a:r>
              <a:rPr lang="zh-CN" altLang="zh-CN" dirty="0"/>
              <a:t>职业素养与社会责任</a:t>
            </a:r>
            <a:r>
              <a:rPr lang="zh-CN" altLang="en-US" dirty="0"/>
              <a:t>，</a:t>
            </a:r>
            <a:r>
              <a:rPr lang="zh-CN" altLang="zh-CN" dirty="0"/>
              <a:t>知识运用能力</a:t>
            </a:r>
            <a:r>
              <a:rPr lang="zh-CN" altLang="en-US" dirty="0"/>
              <a:t>，</a:t>
            </a:r>
            <a:r>
              <a:rPr lang="zh-CN" altLang="zh-CN" dirty="0"/>
              <a:t>工程实践能力</a:t>
            </a:r>
            <a:r>
              <a:rPr lang="zh-CN" altLang="en-US" dirty="0"/>
              <a:t>，</a:t>
            </a:r>
            <a:r>
              <a:rPr lang="zh-CN" altLang="zh-CN" dirty="0"/>
              <a:t>可持续发展能力</a:t>
            </a:r>
            <a:endParaRPr lang="en-US" altLang="zh-CN" dirty="0"/>
          </a:p>
          <a:p>
            <a:pPr marL="285750" indent="-285750">
              <a:lnSpc>
                <a:spcPct val="150000"/>
              </a:lnSpc>
              <a:buFont typeface="Wingdings" panose="05000000000000000000" pitchFamily="2" charset="2"/>
              <a:buChar char="u"/>
            </a:pPr>
            <a:r>
              <a:rPr lang="zh-CN" altLang="en-US" dirty="0"/>
              <a:t>数据库系统原理为核心课程</a:t>
            </a:r>
            <a:endParaRPr lang="en-US" altLang="zh-CN" dirty="0"/>
          </a:p>
          <a:p>
            <a:pPr>
              <a:lnSpc>
                <a:spcPct val="150000"/>
              </a:lnSpc>
            </a:pPr>
            <a:endParaRPr lang="en-US" altLang="zh-CN" dirty="0"/>
          </a:p>
        </p:txBody>
      </p:sp>
    </p:spTree>
    <p:extLst>
      <p:ext uri="{BB962C8B-B14F-4D97-AF65-F5344CB8AC3E}">
        <p14:creationId xmlns:p14="http://schemas.microsoft.com/office/powerpoint/2010/main" val="68207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t>Thanks  for your attention</a:t>
            </a:r>
            <a:br>
              <a:rPr lang="en-US" altLang="zh-CN" dirty="0">
                <a:solidFill>
                  <a:schemeClr val="tx2"/>
                </a:solidFill>
                <a:latin typeface="Comic Sans MS" pitchFamily="66" charset="0"/>
              </a:rPr>
            </a:br>
            <a:endParaRPr kumimoji="1" lang="zh-CN" altLang="en-US" dirty="0"/>
          </a:p>
        </p:txBody>
      </p:sp>
      <p:sp>
        <p:nvSpPr>
          <p:cNvPr id="4" name="Text Placeholder 1">
            <a:extLst>
              <a:ext uri="{FF2B5EF4-FFF2-40B4-BE49-F238E27FC236}">
                <a16:creationId xmlns:a16="http://schemas.microsoft.com/office/drawing/2014/main" id="{2EA307CB-32CC-134D-8336-A90E81313005}"/>
              </a:ext>
            </a:extLst>
          </p:cNvPr>
          <p:cNvSpPr txBox="1">
            <a:spLocks/>
          </p:cNvSpPr>
          <p:nvPr/>
        </p:nvSpPr>
        <p:spPr>
          <a:xfrm>
            <a:off x="8339943" y="2999228"/>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1065"/>
              </a:lnSpc>
            </a:pPr>
            <a:r>
              <a:rPr kumimoji="1" lang="en-US" altLang="zh-CN" sz="850" b="0" baseline="0" dirty="0">
                <a:solidFill>
                  <a:schemeClr val="tx1">
                    <a:lumMod val="85000"/>
                    <a:lumOff val="15000"/>
                  </a:schemeClr>
                </a:solidFill>
                <a:latin typeface="+mj-ea"/>
                <a:ea typeface="+mj-ea"/>
              </a:rPr>
              <a:t>Copyright©2018 Huawei Technologies Co., Ltd.</a:t>
            </a:r>
            <a:br>
              <a:rPr kumimoji="1" lang="en-US" altLang="zh-CN" sz="850" b="0" baseline="0" dirty="0">
                <a:solidFill>
                  <a:schemeClr val="tx1">
                    <a:lumMod val="85000"/>
                    <a:lumOff val="15000"/>
                  </a:schemeClr>
                </a:solidFill>
                <a:latin typeface="+mj-ea"/>
                <a:ea typeface="+mj-ea"/>
              </a:rPr>
            </a:br>
            <a:r>
              <a:rPr kumimoji="1" lang="en-US" altLang="zh-CN" sz="850" b="0" baseline="0" dirty="0">
                <a:solidFill>
                  <a:schemeClr val="tx1">
                    <a:lumMod val="85000"/>
                    <a:lumOff val="15000"/>
                  </a:schemeClr>
                </a:solidFill>
                <a:latin typeface="+mj-ea"/>
                <a:ea typeface="+mj-ea"/>
              </a:rPr>
              <a:t>All Rights Reserved.</a:t>
            </a:r>
            <a:br>
              <a:rPr kumimoji="1" lang="en-US" altLang="zh-CN" sz="779" dirty="0">
                <a:solidFill>
                  <a:schemeClr val="tx1">
                    <a:lumMod val="85000"/>
                    <a:lumOff val="15000"/>
                  </a:schemeClr>
                </a:solidFill>
                <a:latin typeface="+mn-lt"/>
              </a:rPr>
            </a:br>
            <a:br>
              <a:rPr kumimoji="1" lang="en-US" altLang="zh-CN" sz="779" dirty="0">
                <a:solidFill>
                  <a:schemeClr val="tx1">
                    <a:lumMod val="85000"/>
                    <a:lumOff val="15000"/>
                  </a:schemeClr>
                </a:solidFill>
                <a:latin typeface="+mn-lt"/>
              </a:rPr>
            </a:br>
            <a:r>
              <a:rPr kumimoji="1" lang="en-US" altLang="zh-CN" sz="850" baseline="0" dirty="0">
                <a:solidFill>
                  <a:schemeClr val="tx1">
                    <a:lumMod val="85000"/>
                    <a:lumOff val="15000"/>
                  </a:schemeClr>
                </a:solidFill>
                <a:latin typeface="+mn-lt"/>
                <a:cs typeface="Arial" panose="020B0604020202020204" pitchFamily="34" charset="0"/>
              </a:rPr>
              <a:t>The information in this document may contain predictive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statements including, without limitation, statements regarding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the future financial and operating results, future product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portfolio, new technology, etc. There are a number of factors that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could cause actual results and developments to differ materially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from those expressed or implied in the predictive statements.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Therefore, such information is provided for reference purpose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only and constitutes neither an offer nor an acceptance. Huawei </a:t>
            </a:r>
            <a:br>
              <a:rPr kumimoji="1" lang="en-US" altLang="zh-CN" sz="850" baseline="0" dirty="0">
                <a:solidFill>
                  <a:schemeClr val="tx1">
                    <a:lumMod val="85000"/>
                    <a:lumOff val="15000"/>
                  </a:schemeClr>
                </a:solidFill>
                <a:latin typeface="+mn-lt"/>
                <a:cs typeface="Arial" panose="020B0604020202020204" pitchFamily="34" charset="0"/>
              </a:rPr>
            </a:br>
            <a:r>
              <a:rPr kumimoji="1" lang="en-US" altLang="zh-CN" sz="850" baseline="0" dirty="0">
                <a:solidFill>
                  <a:schemeClr val="tx1">
                    <a:lumMod val="85000"/>
                    <a:lumOff val="15000"/>
                  </a:schemeClr>
                </a:solidFill>
                <a:latin typeface="+mn-lt"/>
                <a:cs typeface="Arial" panose="020B0604020202020204" pitchFamily="34" charset="0"/>
              </a:rPr>
              <a:t>may change the information at any time without notice. </a:t>
            </a:r>
          </a:p>
          <a:p>
            <a:pPr algn="l">
              <a:lnSpc>
                <a:spcPts val="1065"/>
              </a:lnSpc>
            </a:pPr>
            <a:endParaRPr kumimoji="1" lang="zh-CN" altLang="en-US" sz="779" dirty="0">
              <a:solidFill>
                <a:schemeClr val="tx1">
                  <a:lumMod val="85000"/>
                  <a:lumOff val="15000"/>
                </a:schemeClr>
              </a:solidFill>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8347863" y="1467870"/>
            <a:ext cx="3217248"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1300" dirty="0">
                <a:solidFill>
                  <a:schemeClr val="tx1">
                    <a:lumMod val="85000"/>
                    <a:lumOff val="15000"/>
                  </a:schemeClr>
                </a:solidFill>
                <a:latin typeface="Microsoft YaHei" charset="-122"/>
                <a:ea typeface="Microsoft YaHei" charset="-122"/>
                <a:cs typeface="Microsoft YaHei" charset="-122"/>
              </a:rPr>
            </a:br>
            <a:r>
              <a:rPr kumimoji="1" lang="zh-CN" altLang="en-US" sz="1300"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8334263" y="1942145"/>
            <a:ext cx="3221071"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chemeClr val="tx1">
                    <a:lumMod val="85000"/>
                    <a:lumOff val="15000"/>
                  </a:schemeClr>
                </a:solidFill>
                <a:latin typeface="+mn-lt"/>
                <a:cs typeface="Arial" panose="020B0604020202020204" pitchFamily="34" charset="0"/>
              </a:rPr>
              <a:t>Bring digital to every person, home and </a:t>
            </a:r>
            <a:br>
              <a:rPr kumimoji="1" lang="en-US" altLang="zh-CN" sz="1200" dirty="0">
                <a:solidFill>
                  <a:schemeClr val="tx1">
                    <a:lumMod val="85000"/>
                    <a:lumOff val="15000"/>
                  </a:schemeClr>
                </a:solidFill>
                <a:latin typeface="+mn-lt"/>
                <a:cs typeface="Arial" panose="020B0604020202020204" pitchFamily="34" charset="0"/>
              </a:rPr>
            </a:br>
            <a:r>
              <a:rPr kumimoji="1" lang="en-US" altLang="zh-CN" sz="1200" dirty="0">
                <a:solidFill>
                  <a:schemeClr val="tx1">
                    <a:lumMod val="85000"/>
                    <a:lumOff val="15000"/>
                  </a:schemeClr>
                </a:solidFill>
                <a:latin typeface="+mn-lt"/>
                <a:cs typeface="Arial" panose="020B0604020202020204" pitchFamily="34" charset="0"/>
              </a:rPr>
              <a:t>organization for a fully connected, </a:t>
            </a:r>
            <a:br>
              <a:rPr kumimoji="1" lang="en-US" altLang="zh-CN" sz="1200" dirty="0">
                <a:solidFill>
                  <a:schemeClr val="tx1">
                    <a:lumMod val="85000"/>
                    <a:lumOff val="15000"/>
                  </a:schemeClr>
                </a:solidFill>
                <a:latin typeface="+mn-lt"/>
                <a:cs typeface="Arial" panose="020B0604020202020204" pitchFamily="34" charset="0"/>
              </a:rPr>
            </a:br>
            <a:r>
              <a:rPr kumimoji="1" lang="en-US" altLang="zh-CN" sz="1200" dirty="0">
                <a:solidFill>
                  <a:schemeClr val="tx1">
                    <a:lumMod val="85000"/>
                    <a:lumOff val="15000"/>
                  </a:schemeClr>
                </a:solidFill>
                <a:latin typeface="+mn-lt"/>
                <a:cs typeface="Arial" panose="020B0604020202020204" pitchFamily="34" charset="0"/>
              </a:rPr>
              <a:t>intelligent world.</a:t>
            </a:r>
            <a:endParaRPr kumimoji="1" lang="zh-CN" altLang="en-US" sz="12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489588-B1FA-3548-9A2D-582BCF848D2D}"/>
              </a:ext>
            </a:extLst>
          </p:cNvPr>
          <p:cNvSpPr>
            <a:spLocks noGrp="1"/>
          </p:cNvSpPr>
          <p:nvPr>
            <p:ph idx="1"/>
          </p:nvPr>
        </p:nvSpPr>
        <p:spPr>
          <a:xfrm>
            <a:off x="589280" y="1006369"/>
            <a:ext cx="11196320" cy="5347293"/>
          </a:xfrm>
        </p:spPr>
        <p:txBody>
          <a:bodyPr>
            <a:noAutofit/>
          </a:bodyPr>
          <a:lstStyle/>
          <a:p>
            <a:pPr marL="342900" indent="-342900">
              <a:lnSpc>
                <a:spcPct val="120000"/>
              </a:lnSpc>
              <a:buFont typeface="Wingdings" panose="05000000000000000000" pitchFamily="2" charset="2"/>
              <a:buChar char="l"/>
            </a:pPr>
            <a:r>
              <a:rPr kumimoji="1" lang="zh-CN" altLang="en-US" sz="2400" dirty="0">
                <a:latin typeface="微软雅黑" pitchFamily="34" charset="-122"/>
                <a:ea typeface="微软雅黑" pitchFamily="34" charset="-122"/>
              </a:rPr>
              <a:t>课程目标</a:t>
            </a:r>
            <a:r>
              <a:rPr kumimoji="1" lang="en-US" altLang="zh-CN" sz="2400" dirty="0">
                <a:latin typeface="微软雅黑" pitchFamily="34" charset="-122"/>
                <a:ea typeface="微软雅黑" pitchFamily="34" charset="-122"/>
              </a:rPr>
              <a:t>—</a:t>
            </a:r>
            <a:r>
              <a:rPr lang="zh-CN" altLang="en-US" sz="2400" dirty="0">
                <a:solidFill>
                  <a:srgbClr val="FF0000"/>
                </a:solidFill>
              </a:rPr>
              <a:t>提升复杂工程问题解决能力，立德树人</a:t>
            </a:r>
            <a:endParaRPr lang="en-US" altLang="zh-CN" sz="2400" dirty="0">
              <a:solidFill>
                <a:srgbClr val="FF0000"/>
              </a:solidFill>
            </a:endParaRPr>
          </a:p>
          <a:p>
            <a:pPr marL="342900" indent="-342900">
              <a:lnSpc>
                <a:spcPct val="120000"/>
              </a:lnSpc>
              <a:buFont typeface="+mj-ea"/>
              <a:buAutoNum type="circleNumDbPlain"/>
            </a:pPr>
            <a:r>
              <a:rPr kumimoji="1" lang="zh-CN" altLang="zh-CN" dirty="0">
                <a:latin typeface="微软雅黑" pitchFamily="34" charset="-122"/>
                <a:ea typeface="微软雅黑" pitchFamily="34" charset="-122"/>
              </a:rPr>
              <a:t>目标</a:t>
            </a:r>
            <a:r>
              <a:rPr kumimoji="1" lang="en-US" altLang="zh-CN" dirty="0">
                <a:latin typeface="微软雅黑" pitchFamily="34" charset="-122"/>
                <a:ea typeface="微软雅黑" pitchFamily="34" charset="-122"/>
              </a:rPr>
              <a:t>1</a:t>
            </a:r>
            <a:r>
              <a:rPr kumimoji="1" lang="zh-CN" altLang="zh-CN" dirty="0">
                <a:latin typeface="微软雅黑" pitchFamily="34" charset="-122"/>
                <a:ea typeface="微软雅黑" pitchFamily="34" charset="-122"/>
              </a:rPr>
              <a:t>：掌握数据库系统原理和技术等知识，培养将这些知识用于解决</a:t>
            </a:r>
            <a:r>
              <a:rPr kumimoji="1" lang="zh-CN" altLang="en-US" dirty="0">
                <a:solidFill>
                  <a:schemeClr val="tx1"/>
                </a:solidFill>
                <a:highlight>
                  <a:srgbClr val="FFFF00"/>
                </a:highlight>
                <a:latin typeface="微软雅黑" pitchFamily="34" charset="-122"/>
                <a:ea typeface="微软雅黑" pitchFamily="34" charset="-122"/>
              </a:rPr>
              <a:t>数据管理和数据处理相关</a:t>
            </a:r>
            <a:r>
              <a:rPr kumimoji="1" lang="zh-CN" altLang="zh-CN" dirty="0">
                <a:solidFill>
                  <a:schemeClr val="tx1"/>
                </a:solidFill>
                <a:highlight>
                  <a:srgbClr val="FFFF00"/>
                </a:highlight>
                <a:latin typeface="微软雅黑" pitchFamily="34" charset="-122"/>
                <a:ea typeface="微软雅黑" pitchFamily="34" charset="-122"/>
              </a:rPr>
              <a:t>复杂工程问题</a:t>
            </a:r>
            <a:r>
              <a:rPr kumimoji="1" lang="zh-CN" altLang="zh-CN" dirty="0">
                <a:latin typeface="微软雅黑" pitchFamily="34" charset="-122"/>
                <a:ea typeface="微软雅黑" pitchFamily="34" charset="-122"/>
              </a:rPr>
              <a:t>，并对数据库系统相关的设计、性能等问题进行比较、分析和计算的能力</a:t>
            </a:r>
            <a:endParaRPr kumimoji="1" lang="en-US" altLang="zh-CN" dirty="0">
              <a:latin typeface="微软雅黑" pitchFamily="34" charset="-122"/>
              <a:ea typeface="微软雅黑" pitchFamily="34" charset="-122"/>
            </a:endParaRPr>
          </a:p>
          <a:p>
            <a:pPr lvl="1">
              <a:lnSpc>
                <a:spcPct val="120000"/>
              </a:lnSpc>
            </a:pPr>
            <a:r>
              <a:rPr kumimoji="1" lang="en-US" altLang="zh-CN" dirty="0">
                <a:solidFill>
                  <a:schemeClr val="tx1">
                    <a:lumMod val="85000"/>
                    <a:lumOff val="15000"/>
                  </a:schemeClr>
                </a:solidFill>
                <a:latin typeface="微软雅黑" pitchFamily="34" charset="-122"/>
                <a:ea typeface="微软雅黑" pitchFamily="34" charset="-122"/>
              </a:rPr>
              <a:t>【</a:t>
            </a:r>
            <a:r>
              <a:rPr kumimoji="1" lang="zh-CN" altLang="en-US" dirty="0">
                <a:solidFill>
                  <a:schemeClr val="tx1">
                    <a:lumMod val="85000"/>
                    <a:lumOff val="15000"/>
                  </a:schemeClr>
                </a:solidFill>
                <a:latin typeface="微软雅黑" pitchFamily="34" charset="-122"/>
                <a:ea typeface="微软雅黑" pitchFamily="34" charset="-122"/>
              </a:rPr>
              <a:t>达成途径：</a:t>
            </a:r>
            <a:r>
              <a:rPr kumimoji="1" lang="zh-CN" altLang="en-US" dirty="0">
                <a:solidFill>
                  <a:schemeClr val="tx1">
                    <a:lumMod val="85000"/>
                    <a:lumOff val="15000"/>
                  </a:schemeClr>
                </a:solidFill>
                <a:highlight>
                  <a:srgbClr val="FFFF00"/>
                </a:highlight>
                <a:latin typeface="微软雅黑" pitchFamily="34" charset="-122"/>
                <a:ea typeface="微软雅黑" pitchFamily="34" charset="-122"/>
              </a:rPr>
              <a:t>实践教学</a:t>
            </a:r>
            <a:r>
              <a:rPr kumimoji="1" lang="zh-CN" altLang="en-US" dirty="0">
                <a:solidFill>
                  <a:schemeClr val="tx1">
                    <a:lumMod val="85000"/>
                    <a:lumOff val="15000"/>
                  </a:schemeClr>
                </a:solidFill>
                <a:latin typeface="微软雅黑" pitchFamily="34" charset="-122"/>
                <a:ea typeface="微软雅黑" pitchFamily="34" charset="-122"/>
              </a:rPr>
              <a:t>，教改项目</a:t>
            </a:r>
            <a:r>
              <a:rPr kumimoji="1" lang="en-US" altLang="zh-CN" dirty="0">
                <a:solidFill>
                  <a:schemeClr val="tx1">
                    <a:lumMod val="85000"/>
                    <a:lumOff val="15000"/>
                  </a:schemeClr>
                </a:solidFill>
                <a:latin typeface="微软雅黑" pitchFamily="34" charset="-122"/>
                <a:ea typeface="微软雅黑" pitchFamily="34" charset="-122"/>
              </a:rPr>
              <a:t>】</a:t>
            </a:r>
            <a:endParaRPr kumimoji="1" lang="zh-CN" altLang="zh-CN" dirty="0">
              <a:solidFill>
                <a:schemeClr val="tx1">
                  <a:lumMod val="85000"/>
                  <a:lumOff val="15000"/>
                </a:schemeClr>
              </a:solidFill>
              <a:latin typeface="微软雅黑" pitchFamily="34" charset="-122"/>
              <a:ea typeface="微软雅黑" pitchFamily="34" charset="-122"/>
            </a:endParaRPr>
          </a:p>
          <a:p>
            <a:pPr marL="342900" indent="-342900">
              <a:lnSpc>
                <a:spcPct val="120000"/>
              </a:lnSpc>
              <a:buFont typeface="+mj-ea"/>
              <a:buAutoNum type="circleNumDbPlain"/>
            </a:pPr>
            <a:r>
              <a:rPr kumimoji="1" lang="zh-CN" altLang="zh-CN" dirty="0">
                <a:latin typeface="微软雅黑" pitchFamily="34" charset="-122"/>
                <a:ea typeface="微软雅黑" pitchFamily="34" charset="-122"/>
              </a:rPr>
              <a:t>目标</a:t>
            </a:r>
            <a:r>
              <a:rPr kumimoji="1" lang="en-US" altLang="zh-CN" dirty="0">
                <a:latin typeface="微软雅黑" pitchFamily="34" charset="-122"/>
                <a:ea typeface="微软雅黑" pitchFamily="34" charset="-122"/>
              </a:rPr>
              <a:t>2</a:t>
            </a:r>
            <a:r>
              <a:rPr kumimoji="1" lang="zh-CN" altLang="zh-CN" dirty="0">
                <a:latin typeface="微软雅黑" pitchFamily="34" charset="-122"/>
                <a:ea typeface="微软雅黑" pitchFamily="34" charset="-122"/>
              </a:rPr>
              <a:t>：培养针对数据库系统设计、开发、维护等复杂工程问题，通过文献研究和应用案例分析，采用合理方案和技术，有效解决问题的能力</a:t>
            </a:r>
          </a:p>
          <a:p>
            <a:pPr marL="342900" indent="-342900">
              <a:lnSpc>
                <a:spcPct val="120000"/>
              </a:lnSpc>
              <a:buFont typeface="+mj-ea"/>
              <a:buAutoNum type="circleNumDbPlain"/>
            </a:pPr>
            <a:r>
              <a:rPr kumimoji="1" lang="zh-CN" altLang="zh-CN" dirty="0">
                <a:latin typeface="微软雅黑" pitchFamily="34" charset="-122"/>
                <a:ea typeface="微软雅黑" pitchFamily="34" charset="-122"/>
              </a:rPr>
              <a:t>目标</a:t>
            </a:r>
            <a:r>
              <a:rPr kumimoji="1" lang="en-US" altLang="zh-CN" dirty="0">
                <a:latin typeface="微软雅黑" pitchFamily="34" charset="-122"/>
                <a:ea typeface="微软雅黑" pitchFamily="34" charset="-122"/>
              </a:rPr>
              <a:t>3</a:t>
            </a:r>
            <a:r>
              <a:rPr kumimoji="1" lang="zh-CN" altLang="zh-CN" dirty="0">
                <a:latin typeface="微软雅黑" pitchFamily="34" charset="-122"/>
                <a:ea typeface="微软雅黑" pitchFamily="34" charset="-122"/>
              </a:rPr>
              <a:t>：熟悉数据库系统领域的英文专业术语，培养对于相关英文教材、技术文献和标准的快速阅读和准确理解能力，并能够运用英文进行科技交流和沟通的能力</a:t>
            </a:r>
            <a:endParaRPr kumimoji="1" lang="en-US" altLang="zh-CN" dirty="0">
              <a:latin typeface="微软雅黑" pitchFamily="34" charset="-122"/>
              <a:ea typeface="微软雅黑" pitchFamily="34" charset="-122"/>
            </a:endParaRPr>
          </a:p>
          <a:p>
            <a:pPr marL="342900" indent="-342900">
              <a:lnSpc>
                <a:spcPct val="120000"/>
              </a:lnSpc>
              <a:buFont typeface="+mj-ea"/>
              <a:buAutoNum type="circleNumDbPlain"/>
            </a:pPr>
            <a:r>
              <a:rPr lang="zh-CN" altLang="en-US" dirty="0"/>
              <a:t>课程思政</a:t>
            </a:r>
            <a:r>
              <a:rPr lang="zh-CN" altLang="zh-CN" dirty="0"/>
              <a:t>：</a:t>
            </a:r>
            <a:r>
              <a:rPr lang="zh-CN" altLang="en-US" dirty="0"/>
              <a:t> 爱国主义，社会公德，科学观（辩证思维、科学方法）教育</a:t>
            </a:r>
          </a:p>
        </p:txBody>
      </p:sp>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lvl="1" algn="l" rtl="0">
              <a:lnSpc>
                <a:spcPct val="90000"/>
              </a:lnSpc>
              <a:spcBef>
                <a:spcPct val="0"/>
              </a:spcBef>
            </a:pP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课程概述</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4</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365594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1"/>
          <p:cNvSpPr txBox="1">
            <a:spLocks noChangeArrowheads="1"/>
          </p:cNvSpPr>
          <p:nvPr/>
        </p:nvSpPr>
        <p:spPr bwMode="auto">
          <a:xfrm>
            <a:off x="8314267" y="3278188"/>
            <a:ext cx="3894667" cy="6463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a:solidFill>
                  <a:srgbClr val="FF0000"/>
                </a:solidFill>
              </a:rPr>
              <a:t>计算机专业的学生也太太太太太惨了吧？</a:t>
            </a:r>
            <a:r>
              <a:rPr lang="zh-CN" altLang="en-US" sz="1400"/>
              <a:t>菜鸟教程  </a:t>
            </a:r>
            <a:r>
              <a:rPr lang="zh-CN" altLang="en-US" sz="1400">
                <a:hlinkClick r:id="rId2"/>
              </a:rPr>
              <a:t>转载自公众号  西二旗生活指北 </a:t>
            </a:r>
            <a:endParaRPr lang="zh-CN" altLang="en-US" sz="1400"/>
          </a:p>
        </p:txBody>
      </p:sp>
      <p:pic>
        <p:nvPicPr>
          <p:cNvPr id="7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8100"/>
            <a:ext cx="3945467" cy="278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9" y="0"/>
            <a:ext cx="39751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4" y="2960688"/>
            <a:ext cx="4834467"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descr="锤子 的图像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267" y="3944938"/>
            <a:ext cx="59266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AutoShape 9" descr="棍棒 的图像结果"/>
          <p:cNvSpPr>
            <a:spLocks noChangeAspect="1" noChangeArrowheads="1"/>
          </p:cNvSpPr>
          <p:nvPr/>
        </p:nvSpPr>
        <p:spPr bwMode="auto">
          <a:xfrm>
            <a:off x="101600" y="-182563"/>
            <a:ext cx="3810000" cy="14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p>
        </p:txBody>
      </p:sp>
      <p:sp>
        <p:nvSpPr>
          <p:cNvPr id="7177" name="AutoShape 11" descr="棍棒 的图像结果"/>
          <p:cNvSpPr>
            <a:spLocks noChangeAspect="1" noChangeArrowheads="1"/>
          </p:cNvSpPr>
          <p:nvPr/>
        </p:nvSpPr>
        <p:spPr bwMode="auto">
          <a:xfrm>
            <a:off x="304800" y="-30163"/>
            <a:ext cx="3810000" cy="14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p>
        </p:txBody>
      </p:sp>
      <p:sp>
        <p:nvSpPr>
          <p:cNvPr id="7178" name="AutoShape 13" descr="棍棒 的图像结果"/>
          <p:cNvSpPr>
            <a:spLocks noChangeAspect="1" noChangeArrowheads="1"/>
          </p:cNvSpPr>
          <p:nvPr/>
        </p:nvSpPr>
        <p:spPr bwMode="auto">
          <a:xfrm>
            <a:off x="508000" y="122238"/>
            <a:ext cx="3810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p>
        </p:txBody>
      </p:sp>
      <p:sp>
        <p:nvSpPr>
          <p:cNvPr id="7179" name="AutoShape 15" descr="棍棒 的图像结果"/>
          <p:cNvSpPr>
            <a:spLocks noChangeAspect="1" noChangeArrowheads="1"/>
          </p:cNvSpPr>
          <p:nvPr/>
        </p:nvSpPr>
        <p:spPr bwMode="auto">
          <a:xfrm>
            <a:off x="101601" y="-182563"/>
            <a:ext cx="2146300" cy="16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endParaRPr lang="zh-CN" altLang="en-US"/>
          </a:p>
        </p:txBody>
      </p:sp>
      <p:sp>
        <p:nvSpPr>
          <p:cNvPr id="7" name="TextBox 6"/>
          <p:cNvSpPr txBox="1"/>
          <p:nvPr/>
        </p:nvSpPr>
        <p:spPr>
          <a:xfrm>
            <a:off x="1712384" y="3709988"/>
            <a:ext cx="646331" cy="276999"/>
          </a:xfrm>
          <a:prstGeom prst="rect">
            <a:avLst/>
          </a:prstGeom>
          <a:noFill/>
        </p:spPr>
        <p:txBody>
          <a:bodyPr wrap="none">
            <a:spAutoFit/>
          </a:bodyPr>
          <a:lstStyle/>
          <a:p>
            <a:pPr>
              <a:defRPr/>
            </a:pPr>
            <a:r>
              <a:rPr lang="zh-CN" altLang="en-US" sz="1200" b="1" dirty="0">
                <a:latin typeface="黑体" pitchFamily="49" charset="-122"/>
                <a:ea typeface="黑体" pitchFamily="49" charset="-122"/>
              </a:rPr>
              <a:t>数据库</a:t>
            </a:r>
          </a:p>
        </p:txBody>
      </p:sp>
      <p:pic>
        <p:nvPicPr>
          <p:cNvPr id="718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7167" y="2921000"/>
            <a:ext cx="2851151"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7167" y="4735514"/>
            <a:ext cx="3627967"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3"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3117" y="4475164"/>
            <a:ext cx="4188883" cy="18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4"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90418" y="12700"/>
            <a:ext cx="4218516" cy="326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星形: 十角 1">
            <a:extLst>
              <a:ext uri="{FF2B5EF4-FFF2-40B4-BE49-F238E27FC236}">
                <a16:creationId xmlns:a16="http://schemas.microsoft.com/office/drawing/2014/main" id="{E0BC78CC-6086-4B96-B795-8EF670CEF818}"/>
              </a:ext>
            </a:extLst>
          </p:cNvPr>
          <p:cNvSpPr/>
          <p:nvPr/>
        </p:nvSpPr>
        <p:spPr>
          <a:xfrm>
            <a:off x="5148159" y="355600"/>
            <a:ext cx="772160" cy="38004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rPr>
              <a:t>计组</a:t>
            </a:r>
          </a:p>
        </p:txBody>
      </p:sp>
    </p:spTree>
    <p:extLst>
      <p:ext uri="{BB962C8B-B14F-4D97-AF65-F5344CB8AC3E}">
        <p14:creationId xmlns:p14="http://schemas.microsoft.com/office/powerpoint/2010/main" val="132016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a:xfrm>
            <a:off x="819730" y="239059"/>
            <a:ext cx="11160444" cy="621553"/>
          </a:xfrm>
        </p:spPr>
        <p:txBody>
          <a:bodyPr>
            <a:normAutofit/>
          </a:bodyPr>
          <a:lstStyle/>
          <a:p>
            <a:r>
              <a:rPr lang="en-US" altLang="zh-CN" b="1" dirty="0">
                <a:solidFill>
                  <a:schemeClr val="accent5">
                    <a:lumMod val="75000"/>
                  </a:schemeClr>
                </a:solidFill>
                <a:latin typeface="微软雅黑" panose="020B0503020204020204" pitchFamily="2" charset="-122"/>
                <a:ea typeface="微软雅黑" panose="020B0503020204020204" pitchFamily="2" charset="-122"/>
              </a:rPr>
              <a:t>Computing Curricula 2020(CC 20200)/ Computing Science Curricula 2013(CC 2013)</a:t>
            </a:r>
            <a:endParaRPr lang="zh-CN" altLang="en-US"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6</a:t>
            </a:fld>
            <a:endParaRPr kumimoji="1" lang="zh-CN" altLang="en-US" dirty="0"/>
          </a:p>
        </p:txBody>
      </p:sp>
      <p:sp>
        <p:nvSpPr>
          <p:cNvPr id="6" name="文本占位符 5">
            <a:extLst>
              <a:ext uri="{FF2B5EF4-FFF2-40B4-BE49-F238E27FC236}">
                <a16:creationId xmlns:a16="http://schemas.microsoft.com/office/drawing/2014/main" id="{C55A3987-B54B-AD4D-8D84-103F6FEF3EDF}"/>
              </a:ext>
            </a:extLst>
          </p:cNvPr>
          <p:cNvSpPr>
            <a:spLocks noGrp="1"/>
          </p:cNvSpPr>
          <p:nvPr>
            <p:ph type="body" sz="quarter" idx="14"/>
          </p:nvPr>
        </p:nvSpPr>
        <p:spPr/>
        <p:txBody>
          <a:bodyPr/>
          <a:lstStyle/>
          <a:p>
            <a:r>
              <a:rPr kumimoji="1" lang="en-US" altLang="zh-CN" dirty="0"/>
              <a:t>02</a:t>
            </a:r>
            <a:endParaRPr kumimoji="1" lang="zh-CN" altLang="en-US" dirty="0"/>
          </a:p>
        </p:txBody>
      </p:sp>
      <p:pic>
        <p:nvPicPr>
          <p:cNvPr id="9" name="图片 8">
            <a:extLst>
              <a:ext uri="{FF2B5EF4-FFF2-40B4-BE49-F238E27FC236}">
                <a16:creationId xmlns:a16="http://schemas.microsoft.com/office/drawing/2014/main" id="{EB5ED596-AFBF-4DAC-A007-4776D415A6C8}"/>
              </a:ext>
            </a:extLst>
          </p:cNvPr>
          <p:cNvPicPr>
            <a:picLocks noChangeAspect="1"/>
          </p:cNvPicPr>
          <p:nvPr/>
        </p:nvPicPr>
        <p:blipFill>
          <a:blip r:embed="rId2"/>
          <a:stretch>
            <a:fillRect/>
          </a:stretch>
        </p:blipFill>
        <p:spPr>
          <a:xfrm>
            <a:off x="765938" y="997663"/>
            <a:ext cx="4177555" cy="5355999"/>
          </a:xfrm>
          <a:prstGeom prst="rect">
            <a:avLst/>
          </a:prstGeom>
        </p:spPr>
      </p:pic>
      <p:pic>
        <p:nvPicPr>
          <p:cNvPr id="17" name="图片 16">
            <a:extLst>
              <a:ext uri="{FF2B5EF4-FFF2-40B4-BE49-F238E27FC236}">
                <a16:creationId xmlns:a16="http://schemas.microsoft.com/office/drawing/2014/main" id="{C11B2774-AC2C-475F-B6E3-D219C2C1F83D}"/>
              </a:ext>
            </a:extLst>
          </p:cNvPr>
          <p:cNvPicPr>
            <a:picLocks noChangeAspect="1"/>
          </p:cNvPicPr>
          <p:nvPr/>
        </p:nvPicPr>
        <p:blipFill>
          <a:blip r:embed="rId3"/>
          <a:stretch>
            <a:fillRect/>
          </a:stretch>
        </p:blipFill>
        <p:spPr>
          <a:xfrm>
            <a:off x="5094405" y="1058448"/>
            <a:ext cx="3761495" cy="5337941"/>
          </a:xfrm>
          <a:prstGeom prst="rect">
            <a:avLst/>
          </a:prstGeom>
        </p:spPr>
      </p:pic>
      <p:sp>
        <p:nvSpPr>
          <p:cNvPr id="18" name="TextBox 1">
            <a:extLst>
              <a:ext uri="{FF2B5EF4-FFF2-40B4-BE49-F238E27FC236}">
                <a16:creationId xmlns:a16="http://schemas.microsoft.com/office/drawing/2014/main" id="{D136BABB-DE51-463B-93EA-B9919F20F297}"/>
              </a:ext>
            </a:extLst>
          </p:cNvPr>
          <p:cNvSpPr txBox="1"/>
          <p:nvPr/>
        </p:nvSpPr>
        <p:spPr>
          <a:xfrm>
            <a:off x="9006811" y="1186080"/>
            <a:ext cx="3068647" cy="2123658"/>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t>6 categories, 34 areas</a:t>
            </a:r>
          </a:p>
          <a:p>
            <a:pPr marL="285750" indent="-285750">
              <a:buFont typeface="Wingdings" panose="05000000000000000000" pitchFamily="2" charset="2"/>
              <a:buChar char="l"/>
            </a:pPr>
            <a:endParaRPr lang="en-US" altLang="zh-CN" sz="2400" dirty="0"/>
          </a:p>
          <a:p>
            <a:pPr marL="285750" indent="-285750">
              <a:buFont typeface="Wingdings" panose="05000000000000000000" pitchFamily="2" charset="2"/>
              <a:buChar char="l"/>
            </a:pPr>
            <a:r>
              <a:rPr lang="en-US" altLang="zh-CN" sz="2000" dirty="0">
                <a:solidFill>
                  <a:srgbClr val="FF0000"/>
                </a:solidFill>
              </a:rPr>
              <a:t>Data and Information management  system </a:t>
            </a:r>
          </a:p>
          <a:p>
            <a:r>
              <a:rPr lang="en-US" altLang="zh-CN" sz="2000" dirty="0">
                <a:solidFill>
                  <a:srgbClr val="FF0000"/>
                </a:solidFill>
              </a:rPr>
              <a:t>  </a:t>
            </a:r>
            <a:r>
              <a:rPr lang="en-US" altLang="zh-CN" sz="2000" dirty="0"/>
              <a:t>area C-2.4</a:t>
            </a:r>
          </a:p>
        </p:txBody>
      </p:sp>
      <p:sp>
        <p:nvSpPr>
          <p:cNvPr id="14" name="任意多边形: 形状 13">
            <a:extLst>
              <a:ext uri="{FF2B5EF4-FFF2-40B4-BE49-F238E27FC236}">
                <a16:creationId xmlns:a16="http://schemas.microsoft.com/office/drawing/2014/main" id="{58A2A36F-4C9D-47B2-A5F6-BEE730690EEB}"/>
              </a:ext>
            </a:extLst>
          </p:cNvPr>
          <p:cNvSpPr/>
          <p:nvPr/>
        </p:nvSpPr>
        <p:spPr>
          <a:xfrm>
            <a:off x="6179197" y="2875505"/>
            <a:ext cx="2827613" cy="114223"/>
          </a:xfrm>
          <a:custGeom>
            <a:avLst/>
            <a:gdLst>
              <a:gd name="connsiteX0" fmla="*/ 0 w 2676702"/>
              <a:gd name="connsiteY0" fmla="*/ 282 h 73434"/>
              <a:gd name="connsiteX1" fmla="*/ 24384 w 2676702"/>
              <a:gd name="connsiteY1" fmla="*/ 6378 h 73434"/>
              <a:gd name="connsiteX2" fmla="*/ 45720 w 2676702"/>
              <a:gd name="connsiteY2" fmla="*/ 18570 h 73434"/>
              <a:gd name="connsiteX3" fmla="*/ 51816 w 2676702"/>
              <a:gd name="connsiteY3" fmla="*/ 27714 h 73434"/>
              <a:gd name="connsiteX4" fmla="*/ 124968 w 2676702"/>
              <a:gd name="connsiteY4" fmla="*/ 36858 h 73434"/>
              <a:gd name="connsiteX5" fmla="*/ 134112 w 2676702"/>
              <a:gd name="connsiteY5" fmla="*/ 30762 h 73434"/>
              <a:gd name="connsiteX6" fmla="*/ 143256 w 2676702"/>
              <a:gd name="connsiteY6" fmla="*/ 27714 h 73434"/>
              <a:gd name="connsiteX7" fmla="*/ 164592 w 2676702"/>
              <a:gd name="connsiteY7" fmla="*/ 18570 h 73434"/>
              <a:gd name="connsiteX8" fmla="*/ 182880 w 2676702"/>
              <a:gd name="connsiteY8" fmla="*/ 9426 h 73434"/>
              <a:gd name="connsiteX9" fmla="*/ 231648 w 2676702"/>
              <a:gd name="connsiteY9" fmla="*/ 6378 h 73434"/>
              <a:gd name="connsiteX10" fmla="*/ 399288 w 2676702"/>
              <a:gd name="connsiteY10" fmla="*/ 12474 h 73434"/>
              <a:gd name="connsiteX11" fmla="*/ 414528 w 2676702"/>
              <a:gd name="connsiteY11" fmla="*/ 9426 h 73434"/>
              <a:gd name="connsiteX12" fmla="*/ 487680 w 2676702"/>
              <a:gd name="connsiteY12" fmla="*/ 36858 h 73434"/>
              <a:gd name="connsiteX13" fmla="*/ 627888 w 2676702"/>
              <a:gd name="connsiteY13" fmla="*/ 49050 h 73434"/>
              <a:gd name="connsiteX14" fmla="*/ 652272 w 2676702"/>
              <a:gd name="connsiteY14" fmla="*/ 33810 h 73434"/>
              <a:gd name="connsiteX15" fmla="*/ 673608 w 2676702"/>
              <a:gd name="connsiteY15" fmla="*/ 30762 h 73434"/>
              <a:gd name="connsiteX16" fmla="*/ 716280 w 2676702"/>
              <a:gd name="connsiteY16" fmla="*/ 21618 h 73434"/>
              <a:gd name="connsiteX17" fmla="*/ 844296 w 2676702"/>
              <a:gd name="connsiteY17" fmla="*/ 27714 h 73434"/>
              <a:gd name="connsiteX18" fmla="*/ 883920 w 2676702"/>
              <a:gd name="connsiteY18" fmla="*/ 55146 h 73434"/>
              <a:gd name="connsiteX19" fmla="*/ 920496 w 2676702"/>
              <a:gd name="connsiteY19" fmla="*/ 73434 h 73434"/>
              <a:gd name="connsiteX20" fmla="*/ 1060704 w 2676702"/>
              <a:gd name="connsiteY20" fmla="*/ 49050 h 73434"/>
              <a:gd name="connsiteX21" fmla="*/ 1161288 w 2676702"/>
              <a:gd name="connsiteY21" fmla="*/ 9426 h 73434"/>
              <a:gd name="connsiteX22" fmla="*/ 1386840 w 2676702"/>
              <a:gd name="connsiteY22" fmla="*/ 15522 h 73434"/>
              <a:gd name="connsiteX23" fmla="*/ 1395984 w 2676702"/>
              <a:gd name="connsiteY23" fmla="*/ 18570 h 73434"/>
              <a:gd name="connsiteX24" fmla="*/ 1487424 w 2676702"/>
              <a:gd name="connsiteY24" fmla="*/ 12474 h 73434"/>
              <a:gd name="connsiteX25" fmla="*/ 1499616 w 2676702"/>
              <a:gd name="connsiteY25" fmla="*/ 282 h 73434"/>
              <a:gd name="connsiteX26" fmla="*/ 1594104 w 2676702"/>
              <a:gd name="connsiteY26" fmla="*/ 15522 h 73434"/>
              <a:gd name="connsiteX27" fmla="*/ 1633728 w 2676702"/>
              <a:gd name="connsiteY27" fmla="*/ 18570 h 73434"/>
              <a:gd name="connsiteX28" fmla="*/ 1725168 w 2676702"/>
              <a:gd name="connsiteY28" fmla="*/ 15522 h 73434"/>
              <a:gd name="connsiteX29" fmla="*/ 1752600 w 2676702"/>
              <a:gd name="connsiteY29" fmla="*/ 12474 h 73434"/>
              <a:gd name="connsiteX30" fmla="*/ 1810512 w 2676702"/>
              <a:gd name="connsiteY30" fmla="*/ 18570 h 73434"/>
              <a:gd name="connsiteX31" fmla="*/ 1840992 w 2676702"/>
              <a:gd name="connsiteY31" fmla="*/ 27714 h 73434"/>
              <a:gd name="connsiteX32" fmla="*/ 2087880 w 2676702"/>
              <a:gd name="connsiteY32" fmla="*/ 21618 h 73434"/>
              <a:gd name="connsiteX33" fmla="*/ 2139696 w 2676702"/>
              <a:gd name="connsiteY33" fmla="*/ 12474 h 73434"/>
              <a:gd name="connsiteX34" fmla="*/ 2606040 w 2676702"/>
              <a:gd name="connsiteY34" fmla="*/ 282 h 73434"/>
              <a:gd name="connsiteX35" fmla="*/ 2654808 w 2676702"/>
              <a:gd name="connsiteY35" fmla="*/ 12474 h 73434"/>
              <a:gd name="connsiteX36" fmla="*/ 2648712 w 2676702"/>
              <a:gd name="connsiteY36" fmla="*/ 18570 h 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76702" h="73434">
                <a:moveTo>
                  <a:pt x="0" y="282"/>
                </a:moveTo>
                <a:cubicBezTo>
                  <a:pt x="2198" y="722"/>
                  <a:pt x="20367" y="3700"/>
                  <a:pt x="24384" y="6378"/>
                </a:cubicBezTo>
                <a:cubicBezTo>
                  <a:pt x="46175" y="20905"/>
                  <a:pt x="19934" y="12124"/>
                  <a:pt x="45720" y="18570"/>
                </a:cubicBezTo>
                <a:cubicBezTo>
                  <a:pt x="47752" y="21618"/>
                  <a:pt x="49404" y="24957"/>
                  <a:pt x="51816" y="27714"/>
                </a:cubicBezTo>
                <a:cubicBezTo>
                  <a:pt x="77466" y="57028"/>
                  <a:pt x="68869" y="42763"/>
                  <a:pt x="124968" y="36858"/>
                </a:cubicBezTo>
                <a:cubicBezTo>
                  <a:pt x="128016" y="34826"/>
                  <a:pt x="130835" y="32400"/>
                  <a:pt x="134112" y="30762"/>
                </a:cubicBezTo>
                <a:cubicBezTo>
                  <a:pt x="136986" y="29325"/>
                  <a:pt x="140273" y="28907"/>
                  <a:pt x="143256" y="27714"/>
                </a:cubicBezTo>
                <a:cubicBezTo>
                  <a:pt x="150440" y="24840"/>
                  <a:pt x="157567" y="21813"/>
                  <a:pt x="164592" y="18570"/>
                </a:cubicBezTo>
                <a:cubicBezTo>
                  <a:pt x="170780" y="15714"/>
                  <a:pt x="176174" y="10645"/>
                  <a:pt x="182880" y="9426"/>
                </a:cubicBezTo>
                <a:cubicBezTo>
                  <a:pt x="198905" y="6512"/>
                  <a:pt x="215392" y="7394"/>
                  <a:pt x="231648" y="6378"/>
                </a:cubicBezTo>
                <a:cubicBezTo>
                  <a:pt x="334007" y="19729"/>
                  <a:pt x="278198" y="16258"/>
                  <a:pt x="399288" y="12474"/>
                </a:cubicBezTo>
                <a:lnTo>
                  <a:pt x="414528" y="9426"/>
                </a:lnTo>
                <a:cubicBezTo>
                  <a:pt x="452652" y="2494"/>
                  <a:pt x="430121" y="4881"/>
                  <a:pt x="487680" y="36858"/>
                </a:cubicBezTo>
                <a:cubicBezTo>
                  <a:pt x="527848" y="85059"/>
                  <a:pt x="504304" y="66705"/>
                  <a:pt x="627888" y="49050"/>
                </a:cubicBezTo>
                <a:cubicBezTo>
                  <a:pt x="637377" y="47694"/>
                  <a:pt x="643373" y="37370"/>
                  <a:pt x="652272" y="33810"/>
                </a:cubicBezTo>
                <a:cubicBezTo>
                  <a:pt x="658942" y="31142"/>
                  <a:pt x="666533" y="32011"/>
                  <a:pt x="673608" y="30762"/>
                </a:cubicBezTo>
                <a:cubicBezTo>
                  <a:pt x="697128" y="26611"/>
                  <a:pt x="698511" y="26060"/>
                  <a:pt x="716280" y="21618"/>
                </a:cubicBezTo>
                <a:cubicBezTo>
                  <a:pt x="758952" y="23650"/>
                  <a:pt x="801796" y="23377"/>
                  <a:pt x="844296" y="27714"/>
                </a:cubicBezTo>
                <a:cubicBezTo>
                  <a:pt x="869224" y="30258"/>
                  <a:pt x="864987" y="42524"/>
                  <a:pt x="883920" y="55146"/>
                </a:cubicBezTo>
                <a:cubicBezTo>
                  <a:pt x="895262" y="62707"/>
                  <a:pt x="920496" y="73434"/>
                  <a:pt x="920496" y="73434"/>
                </a:cubicBezTo>
                <a:cubicBezTo>
                  <a:pt x="971579" y="67049"/>
                  <a:pt x="1014128" y="66793"/>
                  <a:pt x="1060704" y="49050"/>
                </a:cubicBezTo>
                <a:cubicBezTo>
                  <a:pt x="1174522" y="5691"/>
                  <a:pt x="1111730" y="19338"/>
                  <a:pt x="1161288" y="9426"/>
                </a:cubicBezTo>
                <a:lnTo>
                  <a:pt x="1386840" y="15522"/>
                </a:lnTo>
                <a:cubicBezTo>
                  <a:pt x="1390050" y="15647"/>
                  <a:pt x="1392773" y="18667"/>
                  <a:pt x="1395984" y="18570"/>
                </a:cubicBezTo>
                <a:cubicBezTo>
                  <a:pt x="1426518" y="17645"/>
                  <a:pt x="1456944" y="14506"/>
                  <a:pt x="1487424" y="12474"/>
                </a:cubicBezTo>
                <a:cubicBezTo>
                  <a:pt x="1491488" y="8410"/>
                  <a:pt x="1493873" y="503"/>
                  <a:pt x="1499616" y="282"/>
                </a:cubicBezTo>
                <a:cubicBezTo>
                  <a:pt x="1558107" y="-1968"/>
                  <a:pt x="1552060" y="9789"/>
                  <a:pt x="1594104" y="15522"/>
                </a:cubicBezTo>
                <a:cubicBezTo>
                  <a:pt x="1607230" y="17312"/>
                  <a:pt x="1620520" y="17554"/>
                  <a:pt x="1633728" y="18570"/>
                </a:cubicBezTo>
                <a:lnTo>
                  <a:pt x="1725168" y="15522"/>
                </a:lnTo>
                <a:cubicBezTo>
                  <a:pt x="1734356" y="15051"/>
                  <a:pt x="1743406" y="12146"/>
                  <a:pt x="1752600" y="12474"/>
                </a:cubicBezTo>
                <a:cubicBezTo>
                  <a:pt x="1771998" y="13167"/>
                  <a:pt x="1791208" y="16538"/>
                  <a:pt x="1810512" y="18570"/>
                </a:cubicBezTo>
                <a:cubicBezTo>
                  <a:pt x="1820672" y="21618"/>
                  <a:pt x="1830388" y="27431"/>
                  <a:pt x="1840992" y="27714"/>
                </a:cubicBezTo>
                <a:cubicBezTo>
                  <a:pt x="1954283" y="30735"/>
                  <a:pt x="1998128" y="27227"/>
                  <a:pt x="2087880" y="21618"/>
                </a:cubicBezTo>
                <a:cubicBezTo>
                  <a:pt x="2111783" y="12057"/>
                  <a:pt x="2103696" y="13565"/>
                  <a:pt x="2139696" y="12474"/>
                </a:cubicBezTo>
                <a:lnTo>
                  <a:pt x="2606040" y="282"/>
                </a:lnTo>
                <a:cubicBezTo>
                  <a:pt x="2651447" y="5327"/>
                  <a:pt x="2616366" y="-1255"/>
                  <a:pt x="2654808" y="12474"/>
                </a:cubicBezTo>
                <a:cubicBezTo>
                  <a:pt x="2678911" y="21082"/>
                  <a:pt x="2690990" y="18570"/>
                  <a:pt x="2648712" y="18570"/>
                </a:cubicBezTo>
              </a:path>
            </a:pathLst>
          </a:cu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1132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12B46A-6F74-4847-A73C-EDEA88EAB676}"/>
              </a:ext>
            </a:extLst>
          </p:cNvPr>
          <p:cNvSpPr>
            <a:spLocks noGrp="1"/>
          </p:cNvSpPr>
          <p:nvPr>
            <p:ph type="title"/>
          </p:nvPr>
        </p:nvSpPr>
        <p:spPr>
          <a:xfrm>
            <a:off x="773400" y="322528"/>
            <a:ext cx="10552540" cy="549274"/>
          </a:xfrm>
        </p:spPr>
        <p:txBody>
          <a:bodyPr/>
          <a:lstStyle/>
          <a:p>
            <a:r>
              <a:rPr lang="en-US" altLang="zh-CN"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CC2020:  C.2.2: Computer Science Draft Competencies</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9244914A-274C-45B5-9EB1-EECE40B63CDE}"/>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06F48AE0-B3CF-4623-9465-0B53F04730ED}"/>
              </a:ext>
            </a:extLst>
          </p:cNvPr>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7</a:t>
            </a:fld>
            <a:endParaRPr kumimoji="1" lang="zh-CN" altLang="en-US" dirty="0"/>
          </a:p>
        </p:txBody>
      </p:sp>
      <p:sp>
        <p:nvSpPr>
          <p:cNvPr id="16" name="文本占位符 5">
            <a:extLst>
              <a:ext uri="{FF2B5EF4-FFF2-40B4-BE49-F238E27FC236}">
                <a16:creationId xmlns:a16="http://schemas.microsoft.com/office/drawing/2014/main" id="{D5D99E27-9918-48A2-ACCE-6405A3EE1417}"/>
              </a:ext>
            </a:extLst>
          </p:cNvPr>
          <p:cNvSpPr>
            <a:spLocks noGrp="1"/>
          </p:cNvSpPr>
          <p:nvPr>
            <p:ph type="body" sz="quarter" idx="14"/>
          </p:nvPr>
        </p:nvSpPr>
        <p:spPr>
          <a:xfrm>
            <a:off x="211826" y="365126"/>
            <a:ext cx="607900" cy="356503"/>
          </a:xfrm>
        </p:spPr>
        <p:txBody>
          <a:bodyPr/>
          <a:lstStyle/>
          <a:p>
            <a:r>
              <a:rPr kumimoji="1" lang="en-US" altLang="zh-CN" dirty="0"/>
              <a:t>02</a:t>
            </a:r>
            <a:endParaRPr kumimoji="1" lang="zh-CN" altLang="en-US" dirty="0"/>
          </a:p>
        </p:txBody>
      </p:sp>
      <p:pic>
        <p:nvPicPr>
          <p:cNvPr id="8" name="图片 7">
            <a:extLst>
              <a:ext uri="{FF2B5EF4-FFF2-40B4-BE49-F238E27FC236}">
                <a16:creationId xmlns:a16="http://schemas.microsoft.com/office/drawing/2014/main" id="{7B340D97-2DBF-4FB9-A3FB-32CB56CF73F6}"/>
              </a:ext>
            </a:extLst>
          </p:cNvPr>
          <p:cNvPicPr>
            <a:picLocks noChangeAspect="1"/>
          </p:cNvPicPr>
          <p:nvPr/>
        </p:nvPicPr>
        <p:blipFill>
          <a:blip r:embed="rId2"/>
          <a:stretch>
            <a:fillRect/>
          </a:stretch>
        </p:blipFill>
        <p:spPr>
          <a:xfrm>
            <a:off x="198705" y="1069376"/>
            <a:ext cx="11701929" cy="1709770"/>
          </a:xfrm>
          <a:prstGeom prst="rect">
            <a:avLst/>
          </a:prstGeom>
        </p:spPr>
      </p:pic>
    </p:spTree>
    <p:extLst>
      <p:ext uri="{BB962C8B-B14F-4D97-AF65-F5344CB8AC3E}">
        <p14:creationId xmlns:p14="http://schemas.microsoft.com/office/powerpoint/2010/main" val="2683807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Knowledge Units in IM Area  in CSC2013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8" name="TextBox 7"/>
          <p:cNvSpPr txBox="1"/>
          <p:nvPr/>
        </p:nvSpPr>
        <p:spPr>
          <a:xfrm>
            <a:off x="367324" y="1023815"/>
            <a:ext cx="5728676" cy="5793894"/>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b="1" i="1" dirty="0">
                <a:solidFill>
                  <a:srgbClr val="FF0000"/>
                </a:solidFill>
              </a:rPr>
              <a:t>Information Management </a:t>
            </a:r>
            <a:r>
              <a:rPr lang="en-US" altLang="zh-CN" sz="2000" dirty="0"/>
              <a:t>is primarily concerned with </a:t>
            </a:r>
          </a:p>
          <a:p>
            <a:pPr marL="800100" lvl="1" indent="-342900" algn="just">
              <a:spcBef>
                <a:spcPts val="500"/>
              </a:spcBef>
              <a:buFont typeface="Arial" panose="020B0604020202020204" pitchFamily="34" charset="0"/>
              <a:buChar char="•"/>
              <a:defRPr/>
            </a:pPr>
            <a:r>
              <a:rPr lang="en-US" altLang="zh-CN" sz="2000" dirty="0">
                <a:solidFill>
                  <a:schemeClr val="tx1">
                    <a:lumMod val="85000"/>
                    <a:lumOff val="15000"/>
                  </a:schemeClr>
                </a:solidFill>
              </a:rPr>
              <a:t>the capture, digitization, representation, organization, transformation, and presentation of information; </a:t>
            </a:r>
          </a:p>
          <a:p>
            <a:pPr marL="800100" lvl="1" indent="-342900" algn="just">
              <a:spcBef>
                <a:spcPts val="500"/>
              </a:spcBef>
              <a:buFont typeface="Arial" panose="020B0604020202020204" pitchFamily="34" charset="0"/>
              <a:buChar char="•"/>
              <a:defRPr/>
            </a:pPr>
            <a:r>
              <a:rPr kumimoji="1" lang="en-US" altLang="zh-CN" sz="2000" dirty="0">
                <a:ea typeface="+mj-ea"/>
              </a:rPr>
              <a:t>algorithms for efficient and effective access and updating of stored information</a:t>
            </a:r>
          </a:p>
          <a:p>
            <a:pPr marL="800100" lvl="1" indent="-342900" algn="just">
              <a:spcBef>
                <a:spcPts val="500"/>
              </a:spcBef>
              <a:buFont typeface="Arial" panose="020B0604020202020204" pitchFamily="34" charset="0"/>
              <a:buChar char="•"/>
              <a:defRPr/>
            </a:pPr>
            <a:r>
              <a:rPr kumimoji="1" lang="en-US" altLang="zh-CN" sz="2000" dirty="0">
                <a:ea typeface="+mj-ea"/>
              </a:rPr>
              <a:t>data modeling and abstraction; and physical file storage techniques. </a:t>
            </a:r>
          </a:p>
          <a:p>
            <a:pPr marL="285750" indent="-285750">
              <a:buFont typeface="Wingdings" panose="05000000000000000000" pitchFamily="2" charset="2"/>
              <a:buChar char="l"/>
            </a:pPr>
            <a:r>
              <a:rPr lang="en-US" altLang="zh-CN" sz="2000" dirty="0"/>
              <a:t>The student needs to be able to develop conceptual and physical data models, determine which IM methods and techniques are appropriate for a given problem, and be able to select and implement an appropriate IM solution that addresses relevant design concerns including scalability, accessibility and usability</a:t>
            </a:r>
            <a:endParaRPr lang="zh-CN" altLang="en-US" sz="2000" dirty="0"/>
          </a:p>
          <a:p>
            <a:pPr marL="285750" indent="-285750">
              <a:buFont typeface="Wingdings" panose="05000000000000000000" pitchFamily="2" charset="2"/>
              <a:buChar char="l"/>
            </a:pPr>
            <a:endParaRPr lang="zh-CN" altLang="en-US" dirty="0"/>
          </a:p>
        </p:txBody>
      </p:sp>
      <p:sp>
        <p:nvSpPr>
          <p:cNvPr id="10" name="TextBox 9"/>
          <p:cNvSpPr txBox="1"/>
          <p:nvPr/>
        </p:nvSpPr>
        <p:spPr>
          <a:xfrm>
            <a:off x="7714084" y="2747486"/>
            <a:ext cx="2380780" cy="400110"/>
          </a:xfrm>
          <a:prstGeom prst="rect">
            <a:avLst/>
          </a:prstGeom>
          <a:noFill/>
        </p:spPr>
        <p:txBody>
          <a:bodyPr wrap="none" rtlCol="0">
            <a:spAutoFit/>
          </a:bodyPr>
          <a:lstStyle/>
          <a:p>
            <a:r>
              <a:rPr lang="en-US" altLang="zh-CN" sz="2000" dirty="0"/>
              <a:t>12 knowledge units</a:t>
            </a:r>
          </a:p>
        </p:txBody>
      </p:sp>
      <p:pic>
        <p:nvPicPr>
          <p:cNvPr id="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518" y="3147596"/>
            <a:ext cx="5916246" cy="326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CD347FD6-D93D-4B19-85F4-DB0F46FC3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573" y="1023815"/>
            <a:ext cx="2629291" cy="161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占位符 5">
            <a:extLst>
              <a:ext uri="{FF2B5EF4-FFF2-40B4-BE49-F238E27FC236}">
                <a16:creationId xmlns:a16="http://schemas.microsoft.com/office/drawing/2014/main" id="{F64BECFC-A233-450C-9ADD-912B83A46998}"/>
              </a:ext>
            </a:extLst>
          </p:cNvPr>
          <p:cNvSpPr>
            <a:spLocks noGrp="1"/>
          </p:cNvSpPr>
          <p:nvPr>
            <p:ph type="body" sz="quarter" idx="14"/>
          </p:nvPr>
        </p:nvSpPr>
        <p:spPr>
          <a:xfrm>
            <a:off x="211826" y="365126"/>
            <a:ext cx="607900" cy="356503"/>
          </a:xfrm>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1444324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CSC2013</a:t>
            </a:r>
            <a:r>
              <a:rPr lang="en-US" altLang="zh-CN"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2021/9/13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0712995" y="6567586"/>
            <a:ext cx="1318549" cy="307777"/>
          </a:xfrm>
        </p:spPr>
        <p:txBody>
          <a:bodyPr/>
          <a:lstStyle/>
          <a:p>
            <a:r>
              <a:rPr kumimoji="1" lang="en-US" altLang="zh-CN"/>
              <a:t>PAGE</a:t>
            </a:r>
            <a:r>
              <a:rPr kumimoji="1" lang="zh-CN" altLang="en-US"/>
              <a:t> </a:t>
            </a:r>
            <a:fld id="{45C466B8-AFC2-AE4B-94BC-EF87A0F7179E}" type="slidenum">
              <a:rPr kumimoji="1" lang="zh-CN" altLang="en-US" smtClean="0"/>
              <a:pPr/>
              <a:t>9</a:t>
            </a:fld>
            <a:endParaRPr kumimoji="1" lang="zh-CN" altLang="en-US" dirty="0"/>
          </a:p>
        </p:txBody>
      </p:sp>
      <p:grpSp>
        <p:nvGrpSpPr>
          <p:cNvPr id="24" name="组合 1"/>
          <p:cNvGrpSpPr>
            <a:grpSpLocks/>
          </p:cNvGrpSpPr>
          <p:nvPr/>
        </p:nvGrpSpPr>
        <p:grpSpPr bwMode="auto">
          <a:xfrm>
            <a:off x="668431" y="1076780"/>
            <a:ext cx="9074150" cy="4981575"/>
            <a:chOff x="0" y="863016"/>
            <a:chExt cx="9074150" cy="4982159"/>
          </a:xfrm>
        </p:grpSpPr>
        <p:pic>
          <p:nvPicPr>
            <p:cNvPr id="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3016"/>
              <a:ext cx="9074150" cy="495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任意多边形 1"/>
            <p:cNvSpPr>
              <a:spLocks/>
            </p:cNvSpPr>
            <p:nvPr/>
          </p:nvSpPr>
          <p:spPr bwMode="auto">
            <a:xfrm>
              <a:off x="6156325" y="2308225"/>
              <a:ext cx="2454275" cy="28575"/>
            </a:xfrm>
            <a:custGeom>
              <a:avLst/>
              <a:gdLst>
                <a:gd name="T0" fmla="*/ 0 w 2455074"/>
                <a:gd name="T1" fmla="*/ 21872 h 29028"/>
                <a:gd name="T2" fmla="*/ 2222144 w 2455074"/>
                <a:gd name="T3" fmla="*/ 10934 h 29028"/>
                <a:gd name="T4" fmla="*/ 2236572 w 2455074"/>
                <a:gd name="T5" fmla="*/ 0 h 29028"/>
                <a:gd name="T6" fmla="*/ 0 60000 65536"/>
                <a:gd name="T7" fmla="*/ 0 60000 65536"/>
                <a:gd name="T8" fmla="*/ 0 60000 65536"/>
                <a:gd name="T9" fmla="*/ 0 w 2455074"/>
                <a:gd name="T10" fmla="*/ 0 h 29028"/>
                <a:gd name="T11" fmla="*/ 2455074 w 2455074"/>
                <a:gd name="T12" fmla="*/ 29028 h 29028"/>
              </a:gdLst>
              <a:ahLst/>
              <a:cxnLst>
                <a:cxn ang="T6">
                  <a:pos x="T0" y="T1"/>
                </a:cxn>
                <a:cxn ang="T7">
                  <a:pos x="T2" y="T3"/>
                </a:cxn>
                <a:cxn ang="T8">
                  <a:pos x="T4" y="T5"/>
                </a:cxn>
              </a:cxnLst>
              <a:rect l="T9" t="T10" r="T11" b="T12"/>
              <a:pathLst>
                <a:path w="2455074" h="29028">
                  <a:moveTo>
                    <a:pt x="0" y="29028"/>
                  </a:moveTo>
                  <a:lnTo>
                    <a:pt x="2235200" y="14514"/>
                  </a:lnTo>
                  <a:cubicBezTo>
                    <a:pt x="2610152" y="9676"/>
                    <a:pt x="2429933" y="4838"/>
                    <a:pt x="2249715" y="0"/>
                  </a:cubicBezTo>
                </a:path>
              </a:pathLst>
            </a:cu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27" name="直接连接符 3"/>
            <p:cNvCxnSpPr>
              <a:cxnSpLocks noChangeShapeType="1"/>
            </p:cNvCxnSpPr>
            <p:nvPr/>
          </p:nvCxnSpPr>
          <p:spPr bwMode="auto">
            <a:xfrm>
              <a:off x="827088" y="2636838"/>
              <a:ext cx="431800" cy="0"/>
            </a:xfrm>
            <a:prstGeom prst="line">
              <a:avLst/>
            </a:prstGeom>
            <a:noFill/>
            <a:ln w="952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8" name="直接连接符 5"/>
            <p:cNvCxnSpPr>
              <a:cxnSpLocks noChangeShapeType="1"/>
            </p:cNvCxnSpPr>
            <p:nvPr/>
          </p:nvCxnSpPr>
          <p:spPr bwMode="auto">
            <a:xfrm>
              <a:off x="2124075" y="4060825"/>
              <a:ext cx="2808288" cy="0"/>
            </a:xfrm>
            <a:prstGeom prst="line">
              <a:avLst/>
            </a:prstGeom>
            <a:noFill/>
            <a:ln w="952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29" name="直接连接符 7"/>
            <p:cNvCxnSpPr>
              <a:cxnSpLocks noChangeShapeType="1"/>
            </p:cNvCxnSpPr>
            <p:nvPr/>
          </p:nvCxnSpPr>
          <p:spPr bwMode="auto">
            <a:xfrm>
              <a:off x="827088" y="5775325"/>
              <a:ext cx="1657350" cy="0"/>
            </a:xfrm>
            <a:prstGeom prst="line">
              <a:avLst/>
            </a:prstGeom>
            <a:noFill/>
            <a:ln w="952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30" name="直接连接符 9"/>
            <p:cNvCxnSpPr>
              <a:cxnSpLocks noChangeShapeType="1"/>
            </p:cNvCxnSpPr>
            <p:nvPr/>
          </p:nvCxnSpPr>
          <p:spPr bwMode="auto">
            <a:xfrm>
              <a:off x="8027988" y="5445125"/>
              <a:ext cx="431800" cy="0"/>
            </a:xfrm>
            <a:prstGeom prst="line">
              <a:avLst/>
            </a:prstGeom>
            <a:noFill/>
            <a:ln w="9525" algn="ctr">
              <a:solidFill>
                <a:srgbClr val="FF0000"/>
              </a:solidFill>
              <a:miter lim="800000"/>
              <a:headEnd/>
              <a:tailEnd/>
            </a:ln>
            <a:extLst>
              <a:ext uri="{909E8E84-426E-40DD-AFC4-6F175D3DCCD1}">
                <a14:hiddenFill xmlns:a14="http://schemas.microsoft.com/office/drawing/2010/main">
                  <a:noFill/>
                </a14:hiddenFill>
              </a:ext>
            </a:extLst>
          </p:spPr>
        </p:cxnSp>
        <p:sp>
          <p:nvSpPr>
            <p:cNvPr id="31" name="TextBox 1"/>
            <p:cNvSpPr txBox="1">
              <a:spLocks noChangeArrowheads="1"/>
            </p:cNvSpPr>
            <p:nvPr/>
          </p:nvSpPr>
          <p:spPr bwMode="auto">
            <a:xfrm>
              <a:off x="1492250" y="2344738"/>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t>是什么</a:t>
              </a:r>
            </a:p>
          </p:txBody>
        </p:sp>
        <p:sp>
          <p:nvSpPr>
            <p:cNvPr id="32" name="TextBox 8"/>
            <p:cNvSpPr txBox="1">
              <a:spLocks noChangeArrowheads="1"/>
            </p:cNvSpPr>
            <p:nvPr/>
          </p:nvSpPr>
          <p:spPr bwMode="auto">
            <a:xfrm>
              <a:off x="5076825" y="3669364"/>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t>如何做</a:t>
              </a:r>
            </a:p>
          </p:txBody>
        </p:sp>
        <p:sp>
          <p:nvSpPr>
            <p:cNvPr id="33" name="TextBox 9"/>
            <p:cNvSpPr txBox="1">
              <a:spLocks noChangeArrowheads="1"/>
            </p:cNvSpPr>
            <p:nvPr/>
          </p:nvSpPr>
          <p:spPr bwMode="auto">
            <a:xfrm>
              <a:off x="2843213" y="5445125"/>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t>为什么</a:t>
              </a:r>
            </a:p>
          </p:txBody>
        </p:sp>
      </p:grpSp>
      <p:sp>
        <p:nvSpPr>
          <p:cNvPr id="15" name="文本占位符 5">
            <a:extLst>
              <a:ext uri="{FF2B5EF4-FFF2-40B4-BE49-F238E27FC236}">
                <a16:creationId xmlns:a16="http://schemas.microsoft.com/office/drawing/2014/main" id="{5F0BFB46-0753-4D79-9696-CF93E3501CF3}"/>
              </a:ext>
            </a:extLst>
          </p:cNvPr>
          <p:cNvSpPr>
            <a:spLocks noGrp="1"/>
          </p:cNvSpPr>
          <p:nvPr>
            <p:ph type="body" sz="quarter" idx="14"/>
          </p:nvPr>
        </p:nvSpPr>
        <p:spPr>
          <a:xfrm>
            <a:off x="211826" y="365126"/>
            <a:ext cx="607900" cy="356503"/>
          </a:xfrm>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27080285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2708</Words>
  <Application>Microsoft Office PowerPoint</Application>
  <PresentationFormat>宽屏</PresentationFormat>
  <Paragraphs>401</Paragraphs>
  <Slides>30</Slides>
  <Notes>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6" baseType="lpstr">
      <vt:lpstr>Alibaba PuHuiTi</vt:lpstr>
      <vt:lpstr>等线</vt:lpstr>
      <vt:lpstr>黑体</vt:lpstr>
      <vt:lpstr>华文彩云</vt:lpstr>
      <vt:lpstr>华文行楷</vt:lpstr>
      <vt:lpstr>微软雅黑</vt:lpstr>
      <vt:lpstr>微软雅黑</vt:lpstr>
      <vt:lpstr>微软雅黑 Light</vt:lpstr>
      <vt:lpstr>Arial</vt:lpstr>
      <vt:lpstr>Arial Black</vt:lpstr>
      <vt:lpstr>Cambria Math</vt:lpstr>
      <vt:lpstr>Comic Sans MS</vt:lpstr>
      <vt:lpstr>Times New Roman</vt:lpstr>
      <vt:lpstr>Wingdings</vt:lpstr>
      <vt:lpstr>Office 主题​​</vt:lpstr>
      <vt:lpstr>Acrobat Document</vt:lpstr>
      <vt:lpstr>PowerPoint 演示文稿</vt:lpstr>
      <vt:lpstr>COURSE INTRODUCTION</vt:lpstr>
      <vt:lpstr>北京邮电大学计算机类专业培养方案（2020/2021版）</vt:lpstr>
      <vt:lpstr>课程概述</vt:lpstr>
      <vt:lpstr>PowerPoint 演示文稿</vt:lpstr>
      <vt:lpstr>Computing Curricula 2020(CC 20200)/ Computing Science Curricula 2013(CC 2013)</vt:lpstr>
      <vt:lpstr> CC2020:  C.2.2: Computer Science Draft Competencies</vt:lpstr>
      <vt:lpstr>Knowledge Units in IM Area  in CSC2013 </vt:lpstr>
      <vt:lpstr>CSC2013 </vt:lpstr>
      <vt:lpstr>Examples </vt:lpstr>
      <vt:lpstr>Examples: final examination </vt:lpstr>
      <vt:lpstr>Teaching Contents</vt:lpstr>
      <vt:lpstr>教学内容</vt:lpstr>
      <vt:lpstr>Teaching Contents</vt:lpstr>
      <vt:lpstr>Teaching Contents</vt:lpstr>
      <vt:lpstr>Teaching Contents</vt:lpstr>
      <vt:lpstr>Course Experiment and Course Work（课程设计）</vt:lpstr>
      <vt:lpstr>Experiments on GaussDB</vt:lpstr>
      <vt:lpstr>Course Work</vt:lpstr>
      <vt:lpstr>Relationship to Other Courses </vt:lpstr>
      <vt:lpstr>Relationship to Other Courses </vt:lpstr>
      <vt:lpstr>PowerPoint 演示文稿</vt:lpstr>
      <vt:lpstr>教改项目 </vt:lpstr>
      <vt:lpstr>课程教改 </vt:lpstr>
      <vt:lpstr>课程教改 </vt:lpstr>
      <vt:lpstr>Teaching Materials and Grading </vt:lpstr>
      <vt:lpstr>Teaching Materials and Grading </vt:lpstr>
      <vt:lpstr>课程微信群、调查问卷 </vt:lpstr>
      <vt:lpstr>                    内卷=involution？</vt:lpstr>
      <vt:lpstr>Thanks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13910702762@139.com</cp:lastModifiedBy>
  <cp:revision>110</cp:revision>
  <dcterms:created xsi:type="dcterms:W3CDTF">2020-08-02T02:26:56Z</dcterms:created>
  <dcterms:modified xsi:type="dcterms:W3CDTF">2021-09-13T14:01:53Z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